
<file path=[Content_Types].xml><?xml version="1.0" encoding="utf-8"?>
<Types xmlns="http://schemas.openxmlformats.org/package/2006/content-types">
  <Default Extension="png" ContentType="image/png"/>
  <Default Extension="svg" ContentType="image/svg+xml"/>
  <Default Extension="m4a" ContentType="audio/mp4"/>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comments/comment1.xml" ContentType="application/vnd.openxmlformats-officedocument.presentationml.comments+xml"/>
  <Override PartName="/ppt/notesSlides/notesSlide1.xml" ContentType="application/vnd.openxmlformats-officedocument.presentationml.notesSlide+xml"/>
  <Override PartName="/ppt/comments/comment2.xml" ContentType="application/vnd.openxmlformats-officedocument.presentationml.comments+xml"/>
  <Override PartName="/ppt/notesSlides/notesSlide2.xml" ContentType="application/vnd.openxmlformats-officedocument.presentationml.notesSlide+xml"/>
  <Override PartName="/ppt/comments/comment3.xml" ContentType="application/vnd.openxmlformats-officedocument.presentationml.comments+xml"/>
  <Override PartName="/ppt/notesSlides/notesSlide3.xml" ContentType="application/vnd.openxmlformats-officedocument.presentationml.notesSlide+xml"/>
  <Override PartName="/ppt/comments/comment4.xml" ContentType="application/vnd.openxmlformats-officedocument.presentationml.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comment5.xml" ContentType="application/vnd.openxmlformats-officedocument.presentationml.comments+xml"/>
  <Override PartName="/ppt/notesSlides/notesSlide6.xml" ContentType="application/vnd.openxmlformats-officedocument.presentationml.notesSlide+xml"/>
  <Override PartName="/ppt/comments/comment6.xml" ContentType="application/vnd.openxmlformats-officedocument.presentationml.comments+xml"/>
  <Override PartName="/ppt/notesSlides/notesSlide7.xml" ContentType="application/vnd.openxmlformats-officedocument.presentationml.notesSlide+xml"/>
  <Override PartName="/ppt/comments/comment7.xml" ContentType="application/vnd.openxmlformats-officedocument.presentationml.comments+xml"/>
  <Override PartName="/ppt/notesSlides/notesSlide8.xml" ContentType="application/vnd.openxmlformats-officedocument.presentationml.notesSlide+xml"/>
  <Override PartName="/ppt/comments/comment8.xml" ContentType="application/vnd.openxmlformats-officedocument.presentationml.comment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omments/comment9.xml" ContentType="application/vnd.openxmlformats-officedocument.presentationml.comments+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5"/>
  </p:notesMasterIdLst>
  <p:sldIdLst>
    <p:sldId id="268" r:id="rId2"/>
    <p:sldId id="256" r:id="rId3"/>
    <p:sldId id="257" r:id="rId4"/>
    <p:sldId id="258" r:id="rId5"/>
    <p:sldId id="259" r:id="rId6"/>
    <p:sldId id="260" r:id="rId7"/>
    <p:sldId id="261" r:id="rId8"/>
    <p:sldId id="262" r:id="rId9"/>
    <p:sldId id="263" r:id="rId10"/>
    <p:sldId id="264" r:id="rId11"/>
    <p:sldId id="265" r:id="rId12"/>
    <p:sldId id="266" r:id="rId13"/>
    <p:sldId id="267" r:id="rId14"/>
  </p:sldIdLst>
  <p:sldSz cx="12192000" cy="6858000"/>
  <p:notesSz cx="6858000" cy="12192000"/>
  <p:embeddedFontLst>
    <p:embeddedFont>
      <p:font typeface="Source Sans 3 Bold" panose="020B0604020202020204" charset="0"/>
      <p:regular r:id="rId16"/>
    </p:embeddedFont>
    <p:embeddedFont>
      <p:font typeface="Source Sans 3" panose="020B0604020202020204" charset="0"/>
      <p:regular r:id="rId17"/>
    </p:embeddedFont>
    <p:embeddedFont>
      <p:font typeface="Calibri" panose="020F0502020204030204" pitchFamily="34" charset="0"/>
      <p:regular r:id="rId18"/>
      <p:bold r:id="rId19"/>
      <p:italic r:id="rId20"/>
      <p:boldItalic r:id="rId21"/>
    </p:embeddedFont>
    <p:embeddedFont>
      <p:font typeface="MuseoModerno Medium" panose="020B0604020202020204" charset="0"/>
      <p:regular r:id="rId22"/>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ccount Microsoft" initials="AM" lastIdx="18" clrIdx="0">
    <p:extLst>
      <p:ext uri="{19B8F6BF-5375-455C-9EA6-DF929625EA0E}">
        <p15:presenceInfo xmlns:p15="http://schemas.microsoft.com/office/powerpoint/2012/main" userId="4d6fd4b23727d24e"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10"/>
  </p:normalViewPr>
  <p:slideViewPr>
    <p:cSldViewPr snapToGrid="0" snapToObjects="1">
      <p:cViewPr varScale="1">
        <p:scale>
          <a:sx n="83" d="100"/>
          <a:sy n="83" d="100"/>
        </p:scale>
        <p:origin x="658"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tableStyles" Target="tableStyle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6-09-01T16:44:43.931" idx="1">
    <p:pos x="10" y="10"/>
    <p:text/>
    <p:extLst>
      <p:ext uri="{C676402C-5697-4E1C-873F-D02D1690AC5C}">
        <p15:threadingInfo xmlns:p15="http://schemas.microsoft.com/office/powerpoint/2012/main" timeZoneBias="-120"/>
      </p:ext>
    </p:extLst>
  </p:cm>
  <p:cm authorId="1" dt="2026-09-01T16:48:32.434" idx="5">
    <p:pos x="10" y="106"/>
    <p:text>VIVIAMO IN UN TEMPO IN CUI L'IMMAGINE PRECEDE LA PERSONA  IN CUI IL CORPO ANCOR PRIMA DI RACCONTARE UNA STORIA, VIENE GIUDICATO.E TRA TUTTE LE FORME DI DISCRIMINAZIONE SILENZIOSA, QUELLA VERSO LE PERSONE CON OBESITA E FORSE LA PIU NORMALIZZATA, LA PIU ACCETTATA, LA PIU INVISIBILE.</p:text>
    <p:extLst>
      <p:ext uri="{C676402C-5697-4E1C-873F-D02D1690AC5C}">
        <p15:threadingInfo xmlns:p15="http://schemas.microsoft.com/office/powerpoint/2012/main" timeZoneBias="-120">
          <p15:parentCm authorId="1" idx="1"/>
        </p15:threadingInfo>
      </p:ext>
    </p:extLst>
  </p:cm>
  <p:cm authorId="1" dt="2026-09-01T16:49:29.613" idx="7">
    <p:pos x="106" y="106"/>
    <p:text/>
    <p:extLst>
      <p:ext uri="{C676402C-5697-4E1C-873F-D02D1690AC5C}">
        <p15:threadingInfo xmlns:p15="http://schemas.microsoft.com/office/powerpoint/2012/main" timeZoneBias="-120"/>
      </p:ext>
    </p:extLst>
  </p:cm>
  <p:cm authorId="1" dt="2026-09-01T16:51:11.991" idx="10">
    <p:pos x="106" y="202"/>
    <p:text>CON QUESTE PAROLE VORREI APRIRE LA PRESENTAZIONE DELLA NOSTRA INDAGINE CONOSCITIVA SULLA STIGMATIZZAZIONE SOCIALE E SANITARIA DEL PAZIENTE OBESO, UN TEMA DELICATO, COMPLESSO E MOLTO SPESSO RELEGATO AL MARGINE DEL DIBATTITO PUBBLICO</p:text>
    <p:extLst mod="1">
      <p:ext uri="{C676402C-5697-4E1C-873F-D02D1690AC5C}">
        <p15:threadingInfo xmlns:p15="http://schemas.microsoft.com/office/powerpoint/2012/main" timeZoneBias="-120">
          <p15:parentCm authorId="1" idx="7"/>
        </p15:threadingInfo>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6-09-01T16:49:15.498" idx="6">
    <p:pos x="10" y="10"/>
    <p:text/>
    <p:extLst>
      <p:ext uri="{C676402C-5697-4E1C-873F-D02D1690AC5C}">
        <p15:threadingInfo xmlns:p15="http://schemas.microsoft.com/office/powerpoint/2012/main" timeZoneBias="-120"/>
      </p:ext>
    </p:extLst>
  </p:cm>
  <p:cm authorId="1" dt="2026-09-01T16:57:49.818" idx="11">
    <p:pos x="10" y="106"/>
    <p:text>VIVIAMO IN UN'EPOCA IN CUI IL WEB DETTA I CANONI DEL CORPO IDEALE.LE IMMAGINI SCORRONO VELOCI, I GIUDIZI ANCORA DI PIU.E CIO CHE DOVREBBE ESSERE UNO SPAZIO DI CONDIVISIONE DIVENTA SPESSO UN PALCOSCENICO IMPIETOSO, DOVE IL CORPO OBESO VIENE TRASFORMATO IN BERSAGLIO, SIMBOLO DI PIGRIZIA, DI MANCANZA DI VOLONTA, DI CIO' CHE NON BISOGNEREBBE ESSERE</p:text>
    <p:extLst>
      <p:ext uri="{C676402C-5697-4E1C-873F-D02D1690AC5C}">
        <p15:threadingInfo xmlns:p15="http://schemas.microsoft.com/office/powerpoint/2012/main" timeZoneBias="-120">
          <p15:parentCm authorId="1" idx="6"/>
        </p15:threadingInfo>
      </p:ext>
    </p:extLst>
  </p:cm>
  <p:cm authorId="1" dt="2026-09-01T16:49:44.010" idx="8">
    <p:pos x="106" y="106"/>
    <p:text/>
    <p:extLst>
      <p:ext uri="{C676402C-5697-4E1C-873F-D02D1690AC5C}">
        <p15:threadingInfo xmlns:p15="http://schemas.microsoft.com/office/powerpoint/2012/main" timeZoneBias="-120"/>
      </p:ext>
    </p:extLst>
  </p:cm>
  <p:cm authorId="1" dt="2026-09-01T16:49:45.667" idx="9">
    <p:pos x="202" y="202"/>
    <p:text/>
    <p:extLst>
      <p:ext uri="{C676402C-5697-4E1C-873F-D02D1690AC5C}">
        <p15:threadingInfo xmlns:p15="http://schemas.microsoft.com/office/powerpoint/2012/main" timeZoneBias="-12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26-09-01T16:58:03.947" idx="12">
    <p:pos x="10" y="10"/>
    <p:text>LA NOSTRA INDAGINE HA CERCATO DI FARE LUCE SU QUESTO: SU COME IL PAZIENTE OBESO SI VEDE, SU COME VIENE VISTO, SU COME LA SOCIETA LO GIUDICA,SPESSO SENZA CONOSCERLO, SPESSO SENZA COMPRENDERLO</p:text>
    <p:extLst>
      <p:ext uri="{C676402C-5697-4E1C-873F-D02D1690AC5C}">
        <p15:threadingInfo xmlns:p15="http://schemas.microsoft.com/office/powerpoint/2012/main" timeZoneBias="-12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26-09-02T08:46:26.361" idx="13">
    <p:pos x="10" y="10"/>
    <p:text>ABBIAMO VOLUTO ANALIZZARE NON SOLO IL DATO CLINICO, MA IL DATO UMANO.PERCHE' DIETRO OGNI NUMERO C'E' UN VOLTO, DIETRO OGNI PERCEZIONE C'E' UNA STORIA E DIETRO AD OGNI PREGIUDIZIO C'E' UNA RESPONSABILITA' COLLETTIVA.</p:text>
    <p:extLst>
      <p:ext uri="{C676402C-5697-4E1C-873F-D02D1690AC5C}">
        <p15:threadingInfo xmlns:p15="http://schemas.microsoft.com/office/powerpoint/2012/main" timeZoneBias="-120"/>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1" dt="2026-09-02T08:50:13.146" idx="14">
    <p:pos x="10" y="10"/>
    <p:text>ED E' PROPRIO CIO' CHE ACCADE QUANDO UNA PERSONA INIZIA A VEDERSI NON PIU' CON I PROPRI OCCHI, MA ATTRAVERSO LO SGUARDO DISTORTO DEGLI ALTRI</p:text>
    <p:extLst>
      <p:ext uri="{C676402C-5697-4E1C-873F-D02D1690AC5C}">
        <p15:threadingInfo xmlns:p15="http://schemas.microsoft.com/office/powerpoint/2012/main" timeZoneBias="-120"/>
      </p:ext>
    </p:extLst>
  </p:cm>
</p:cmLst>
</file>

<file path=ppt/comments/comment6.xml><?xml version="1.0" encoding="utf-8"?>
<p:cmLst xmlns:a="http://schemas.openxmlformats.org/drawingml/2006/main" xmlns:r="http://schemas.openxmlformats.org/officeDocument/2006/relationships" xmlns:p="http://schemas.openxmlformats.org/presentationml/2006/main">
  <p:cm authorId="1" dt="2026-09-02T08:54:49.815" idx="15">
    <p:pos x="5316" y="1890"/>
    <p:text>Il paziente riferisce di subire discriminazioni in ambito lavorativo legate al proprio peso corporeo, in quanto l’obesità viene associata, sulla base di pregiudizi e stereotipi, a una presunta minore produttività, efficienza e capacità lavorativa rispetto alle persone normopeso, condizionandone negativamente le opportunità di assunzione.</p:text>
    <p:extLst>
      <p:ext uri="{C676402C-5697-4E1C-873F-D02D1690AC5C}">
        <p15:threadingInfo xmlns:p15="http://schemas.microsoft.com/office/powerpoint/2012/main" timeZoneBias="-120"/>
      </p:ext>
    </p:extLst>
  </p:cm>
</p:cmLst>
</file>

<file path=ppt/comments/comment7.xml><?xml version="1.0" encoding="utf-8"?>
<p:cmLst xmlns:a="http://schemas.openxmlformats.org/drawingml/2006/main" xmlns:r="http://schemas.openxmlformats.org/officeDocument/2006/relationships" xmlns:p="http://schemas.openxmlformats.org/presentationml/2006/main">
  <p:cm authorId="1" dt="2026-09-02T08:56:48.449" idx="16">
    <p:pos x="10" y="10"/>
    <p:text>Durante la visita, al paziente viene semplicemente raccomandato di “mangiare meno e muoversi di più”, senza un’adeguata considerazione della complessità dell’obesità e dei fattori fisici, psicologici e sociali che possono influenzarla. Un approccio così riduttivo e percepito come giudicante può alimentare nel paziente sentimenti di colpa, vergogna e frustrazione, fino a portarlo a evitare o rimandare anche le visite chirurgiche necessarie. Questo evidenzia come lo stigma legato al peso possa diventare esso stesso una barriera all’accesso alle cure, compromettendo la relazione con i professionisti sanitari e, di conseguenza, la qualità dell’assistenza.</p:text>
    <p:extLst>
      <p:ext uri="{C676402C-5697-4E1C-873F-D02D1690AC5C}">
        <p15:threadingInfo xmlns:p15="http://schemas.microsoft.com/office/powerpoint/2012/main" timeZoneBias="-120"/>
      </p:ext>
    </p:extLst>
  </p:cm>
</p:cmLst>
</file>

<file path=ppt/comments/comment8.xml><?xml version="1.0" encoding="utf-8"?>
<p:cmLst xmlns:a="http://schemas.openxmlformats.org/drawingml/2006/main" xmlns:r="http://schemas.openxmlformats.org/officeDocument/2006/relationships" xmlns:p="http://schemas.openxmlformats.org/presentationml/2006/main">
  <p:cm authorId="1" dt="2026-09-02T08:58:03.815" idx="17">
    <p:pos x="7026" y="3594"/>
    <p:text>L’isolamento sociale e il senso di inadeguatezza possono instaurare un circolo vizioso in cui la percezione negativa di sé porta il paziente a ritirarsi dalle relazioni e dalle occasioni di confronto, mentre l’assenza di una rete sociale rafforza ulteriormente sentimenti di solitudine, vergogna e scarsa autostima. In questo contesto, il supporto psicologico assume un ruolo fondamentale non solo per favorire una maggiore accettazione di sé, ma anche per aiutare il paziente a recuperare fiducia nelle proprie capacità, ricostruire le relazioni sociali e interrompere un meccanismo che rischia di compromettere profondamente il benessere e la qualità di vita.</p:text>
    <p:extLst>
      <p:ext uri="{C676402C-5697-4E1C-873F-D02D1690AC5C}">
        <p15:threadingInfo xmlns:p15="http://schemas.microsoft.com/office/powerpoint/2012/main" timeZoneBias="-120"/>
      </p:ext>
    </p:extLst>
  </p:cm>
</p:cmLst>
</file>

<file path=ppt/comments/comment9.xml><?xml version="1.0" encoding="utf-8"?>
<p:cmLst xmlns:a="http://schemas.openxmlformats.org/drawingml/2006/main" xmlns:r="http://schemas.openxmlformats.org/officeDocument/2006/relationships" xmlns:p="http://schemas.openxmlformats.org/presentationml/2006/main">
  <p:cm authorId="1" dt="2026-09-02T09:05:22.446" idx="18">
    <p:pos x="10" y="10"/>
    <p:text>CON QUESTA PRESENTAZIONE, DUNQUE NON VOGLIAMO SOLTANTO MOSTARE I RISULTATI DI UN'INDAGINE .VOGLIAMO APRIRE UNA PORTA VERSO UNA RIFLESSIONE, UN CAMBIAMENTO. PERCHE' LO STIGMA NON E' UN DESTINO E' UNA COSTRUZIONE SOCIALE E COME TALE POSSIAMO IMPARARE A SMANTELLARLO. LA DIGNITA' NON SI MISURA IN NUMERI, TAGLIE O ALGORITMI, MA NEL MODO IN CUI GUARDIAMO L'ALTRO.</p:text>
    <p:extLst>
      <p:ext uri="{C676402C-5697-4E1C-873F-D02D1690AC5C}">
        <p15:threadingInfo xmlns:p15="http://schemas.microsoft.com/office/powerpoint/2012/main" timeZoneBias="-12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61491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master 1">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50738C"/>
          </a:solidFill>
          <a:ln/>
        </p:spPr>
      </p:sp>
      <p:sp>
        <p:nvSpPr>
          <p:cNvPr id="3" name="Shape 1"/>
          <p:cNvSpPr/>
          <p:nvPr/>
        </p:nvSpPr>
        <p:spPr>
          <a:xfrm>
            <a:off x="0" y="0"/>
            <a:ext cx="12191695" cy="6858000"/>
          </a:xfrm>
          <a:prstGeom prst="rect">
            <a:avLst/>
          </a:prstGeom>
          <a:solidFill>
            <a:srgbClr val="FFFCF5"/>
          </a:solidFill>
          <a:ln/>
        </p:spPr>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comments" Target="../comments/commen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comments" Target="../comments/comment2.xm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5.jpeg"/><Relationship Id="rId7" Type="http://schemas.openxmlformats.org/officeDocument/2006/relationships/image" Target="../media/image-2-3.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3.svg"/><Relationship Id="rId5" Type="http://schemas.openxmlformats.org/officeDocument/2006/relationships/image" Target="../media/image-2-3.svg"/><Relationship Id="rId4" Type="http://schemas.openxmlformats.org/officeDocument/2006/relationships/image" Target="../media/image6.png"/><Relationship Id="rId9" Type="http://schemas.openxmlformats.org/officeDocument/2006/relationships/comments" Target="../comments/comment3.xml"/></Relationships>
</file>

<file path=ppt/slides/_rels/slide4.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8.pn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3-4.svg"/><Relationship Id="rId11" Type="http://schemas.openxmlformats.org/officeDocument/2006/relationships/comments" Target="../comments/comment4.xml"/><Relationship Id="rId5" Type="http://schemas.openxmlformats.org/officeDocument/2006/relationships/image" Target="../media/image9.png"/><Relationship Id="rId10" Type="http://schemas.openxmlformats.org/officeDocument/2006/relationships/image" Target="../media/image-3-8.svg"/><Relationship Id="rId4" Type="http://schemas.openxmlformats.org/officeDocument/2006/relationships/image" Target="../media/image-3-2.svg"/><Relationship Id="rId9" Type="http://schemas.openxmlformats.org/officeDocument/2006/relationships/image" Target="../media/image11.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comments" Target="../comments/comment5.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comments" Target="../comments/comment6.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comments" Target="../comments/comment7.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comments" Target="../comments/comment8.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10-6.sv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10-2.svg"/><Relationship Id="rId4" Type="http://schemas.openxmlformats.org/officeDocument/2006/relationships/image" Target="../media/image-10-2.sv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comments" Target="../comments/comment9.xml"/></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1.jpg" descr="C:\Users\crescentino\Desktop\LAVORO IN CORSO\NUOVO LOGO\Nuovo logo.jpg"/>
          <p:cNvPicPr/>
          <p:nvPr/>
        </p:nvPicPr>
        <p:blipFill>
          <a:blip r:embed="rId4"/>
          <a:srcRect/>
          <a:stretch>
            <a:fillRect/>
          </a:stretch>
        </p:blipFill>
        <p:spPr>
          <a:xfrm>
            <a:off x="714103" y="675413"/>
            <a:ext cx="2177143" cy="1632358"/>
          </a:xfrm>
          <a:prstGeom prst="rect">
            <a:avLst/>
          </a:prstGeom>
          <a:ln/>
        </p:spPr>
      </p:pic>
      <p:sp>
        <p:nvSpPr>
          <p:cNvPr id="5" name="Rettangolo 4"/>
          <p:cNvSpPr/>
          <p:nvPr/>
        </p:nvSpPr>
        <p:spPr>
          <a:xfrm>
            <a:off x="3492138" y="675413"/>
            <a:ext cx="4958866" cy="787652"/>
          </a:xfrm>
          <a:prstGeom prst="rect">
            <a:avLst/>
          </a:prstGeom>
        </p:spPr>
        <p:txBody>
          <a:bodyPr wrap="square">
            <a:spAutoFit/>
          </a:bodyPr>
          <a:lstStyle/>
          <a:p>
            <a:pPr>
              <a:lnSpc>
                <a:spcPct val="107000"/>
              </a:lnSpc>
              <a:spcAft>
                <a:spcPts val="800"/>
              </a:spcAft>
            </a:pPr>
            <a:r>
              <a:rPr lang="it-IT" b="1" dirty="0" smtClean="0">
                <a:solidFill>
                  <a:schemeClr val="accent1"/>
                </a:solidFill>
                <a:latin typeface="Calibri" panose="020F0502020204030204" pitchFamily="34" charset="0"/>
                <a:ea typeface="Times New Roman" panose="02020603050405020304" pitchFamily="18" charset="0"/>
                <a:cs typeface="Calibri" panose="020F0502020204030204" pitchFamily="34" charset="0"/>
              </a:rPr>
              <a:t>Università degli Studi di Palermo</a:t>
            </a:r>
          </a:p>
          <a:p>
            <a:pPr>
              <a:lnSpc>
                <a:spcPct val="107000"/>
              </a:lnSpc>
              <a:spcAft>
                <a:spcPts val="800"/>
              </a:spcAft>
            </a:pPr>
            <a:r>
              <a:rPr lang="it-IT" b="1" dirty="0" smtClean="0">
                <a:solidFill>
                  <a:schemeClr val="accent1"/>
                </a:solidFill>
                <a:latin typeface="Calibri" panose="020F0502020204030204" pitchFamily="34" charset="0"/>
                <a:ea typeface="Times New Roman" panose="02020603050405020304" pitchFamily="18" charset="0"/>
                <a:cs typeface="Calibri" panose="020F0502020204030204" pitchFamily="34" charset="0"/>
              </a:rPr>
              <a:t>A.O.U.P</a:t>
            </a:r>
            <a:r>
              <a:rPr lang="it-IT" b="1" dirty="0">
                <a:solidFill>
                  <a:schemeClr val="accent1"/>
                </a:solidFill>
                <a:latin typeface="Calibri" panose="020F0502020204030204" pitchFamily="34" charset="0"/>
                <a:ea typeface="Times New Roman" panose="02020603050405020304" pitchFamily="18" charset="0"/>
                <a:cs typeface="Calibri" panose="020F0502020204030204" pitchFamily="34" charset="0"/>
              </a:rPr>
              <a:t>. Policlinico "Paolo Giaccone" – Palermo</a:t>
            </a:r>
            <a:endParaRPr lang="it-IT"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Rettangolo 5"/>
          <p:cNvSpPr/>
          <p:nvPr/>
        </p:nvSpPr>
        <p:spPr>
          <a:xfrm>
            <a:off x="3492136" y="1064109"/>
            <a:ext cx="5261129" cy="4646015"/>
          </a:xfrm>
          <a:prstGeom prst="rect">
            <a:avLst/>
          </a:prstGeom>
        </p:spPr>
        <p:txBody>
          <a:bodyPr wrap="square">
            <a:spAutoFit/>
          </a:bodyPr>
          <a:lstStyle/>
          <a:p>
            <a:pPr>
              <a:lnSpc>
                <a:spcPct val="107000"/>
              </a:lnSpc>
              <a:spcAft>
                <a:spcPts val="800"/>
              </a:spcAft>
            </a:pPr>
            <a:endParaRPr lang="it-IT" sz="1200" b="1" kern="1800" dirty="0" smtClean="0">
              <a:solidFill>
                <a:schemeClr val="accent1"/>
              </a:solidFill>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endParaRPr lang="it-IT" sz="1200" b="1" kern="1800" dirty="0" smtClean="0">
              <a:solidFill>
                <a:schemeClr val="accent1"/>
              </a:solidFill>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r>
              <a:rPr lang="it-IT" sz="1200" b="1" kern="1800" dirty="0" smtClean="0">
                <a:solidFill>
                  <a:schemeClr val="accent1"/>
                </a:solidFill>
                <a:latin typeface="Calibri" panose="020F0502020204030204" pitchFamily="34" charset="0"/>
                <a:ea typeface="Calibri" panose="020F0502020204030204" pitchFamily="34" charset="0"/>
                <a:cs typeface="Calibri" panose="020F0502020204030204" pitchFamily="34" charset="0"/>
              </a:rPr>
              <a:t>U.O.C. CHIRURGIA GENERALE AD INDIRIZZO ONCOLOGICO</a:t>
            </a:r>
          </a:p>
          <a:p>
            <a:pPr>
              <a:lnSpc>
                <a:spcPct val="107000"/>
              </a:lnSpc>
              <a:spcAft>
                <a:spcPts val="800"/>
              </a:spcAft>
            </a:pPr>
            <a:r>
              <a:rPr lang="it-IT" sz="1200" b="1" kern="1800" dirty="0" smtClean="0">
                <a:solidFill>
                  <a:schemeClr val="accent1"/>
                </a:solidFill>
                <a:latin typeface="Calibri" panose="020F0502020204030204" pitchFamily="34" charset="0"/>
                <a:ea typeface="Calibri" panose="020F0502020204030204" pitchFamily="34" charset="0"/>
                <a:cs typeface="Calibri" panose="020F0502020204030204" pitchFamily="34" charset="0"/>
              </a:rPr>
              <a:t>DIRETTORE PROF</a:t>
            </a:r>
            <a:r>
              <a:rPr lang="it-IT" sz="1200" b="1" kern="1800" dirty="0">
                <a:solidFill>
                  <a:schemeClr val="accent1"/>
                </a:solidFill>
                <a:latin typeface="Calibri" panose="020F0502020204030204" pitchFamily="34" charset="0"/>
                <a:ea typeface="Calibri" panose="020F0502020204030204" pitchFamily="34" charset="0"/>
                <a:cs typeface="Calibri" panose="020F0502020204030204" pitchFamily="34" charset="0"/>
              </a:rPr>
              <a:t>. GIANNI PANTUSO</a:t>
            </a:r>
          </a:p>
          <a:p>
            <a:pPr>
              <a:lnSpc>
                <a:spcPct val="107000"/>
              </a:lnSpc>
              <a:spcAft>
                <a:spcPts val="800"/>
              </a:spcAft>
            </a:pPr>
            <a:endParaRPr lang="it-IT" sz="1200" b="1" kern="1800" dirty="0" smtClean="0">
              <a:solidFill>
                <a:schemeClr val="accent1"/>
              </a:solidFill>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endParaRPr lang="it-IT" sz="1200" b="1" kern="1800" dirty="0" smtClean="0">
              <a:solidFill>
                <a:schemeClr val="accent1"/>
              </a:solidFill>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r>
              <a:rPr lang="it-IT" sz="2000" b="1" kern="1800" dirty="0" smtClean="0">
                <a:solidFill>
                  <a:schemeClr val="accent1">
                    <a:lumMod val="75000"/>
                  </a:schemeClr>
                </a:solidFill>
                <a:effectLst/>
                <a:latin typeface="Calibri" panose="020F0502020204030204" pitchFamily="34" charset="0"/>
                <a:ea typeface="Calibri" panose="020F0502020204030204" pitchFamily="34" charset="0"/>
                <a:cs typeface="Calibri" panose="020F0502020204030204" pitchFamily="34" charset="0"/>
              </a:rPr>
              <a:t>INDAGINE CONOSCITIVA SULLA STIGMATIZZAZIONE SOCIALE E </a:t>
            </a:r>
            <a:r>
              <a:rPr lang="it-IT" sz="2000" b="1" kern="1800" dirty="0" smtClean="0">
                <a:solidFill>
                  <a:schemeClr val="accent1">
                    <a:lumMod val="75000"/>
                  </a:schemeClr>
                </a:solidFill>
                <a:effectLst/>
                <a:latin typeface="Calibri" panose="020F0502020204030204" pitchFamily="34" charset="0"/>
                <a:ea typeface="Calibri" panose="020F0502020204030204" pitchFamily="34" charset="0"/>
                <a:cs typeface="Calibri" panose="020F0502020204030204" pitchFamily="34" charset="0"/>
              </a:rPr>
              <a:t>SANITARIA </a:t>
            </a:r>
            <a:r>
              <a:rPr lang="it-IT" sz="2000" b="1" kern="1800" dirty="0" smtClean="0">
                <a:solidFill>
                  <a:schemeClr val="accent1">
                    <a:lumMod val="75000"/>
                  </a:schemeClr>
                </a:solidFill>
                <a:effectLst/>
                <a:latin typeface="Calibri" panose="020F0502020204030204" pitchFamily="34" charset="0"/>
                <a:ea typeface="Calibri" panose="020F0502020204030204" pitchFamily="34" charset="0"/>
                <a:cs typeface="Calibri" panose="020F0502020204030204" pitchFamily="34" charset="0"/>
              </a:rPr>
              <a:t>DEL PAZIENTE OBESO</a:t>
            </a:r>
          </a:p>
          <a:p>
            <a:pPr>
              <a:lnSpc>
                <a:spcPct val="107000"/>
              </a:lnSpc>
              <a:spcAft>
                <a:spcPts val="800"/>
              </a:spcAft>
            </a:pPr>
            <a:endParaRPr lang="it-IT" sz="2000" b="1" kern="1800"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endParaRPr lang="it-IT" sz="2000" b="1" kern="1800" dirty="0" smtClean="0">
              <a:solidFill>
                <a:schemeClr val="accent1">
                  <a:lumMod val="75000"/>
                </a:schemeClr>
              </a:solidFill>
              <a:effectLst/>
              <a:latin typeface="Calibri" panose="020F0502020204030204" pitchFamily="34" charset="0"/>
              <a:ea typeface="Calibri" panose="020F0502020204030204" pitchFamily="34" charset="0"/>
              <a:cs typeface="Calibri" panose="020F0502020204030204" pitchFamily="34" charset="0"/>
            </a:endParaRPr>
          </a:p>
          <a:p>
            <a:pPr algn="r">
              <a:lnSpc>
                <a:spcPct val="107000"/>
              </a:lnSpc>
              <a:spcAft>
                <a:spcPts val="800"/>
              </a:spcAft>
            </a:pPr>
            <a:r>
              <a:rPr lang="it-IT" sz="1200" b="1" kern="1800" dirty="0" smtClean="0">
                <a:latin typeface="Calibri" panose="020F0502020204030204" pitchFamily="34" charset="0"/>
                <a:ea typeface="Calibri" panose="020F0502020204030204" pitchFamily="34" charset="0"/>
                <a:cs typeface="Calibri" panose="020F0502020204030204" pitchFamily="34" charset="0"/>
              </a:rPr>
              <a:t>DOTT.SSA GIUSEPPINA GUERCIO</a:t>
            </a:r>
          </a:p>
          <a:p>
            <a:pPr algn="r">
              <a:lnSpc>
                <a:spcPct val="107000"/>
              </a:lnSpc>
              <a:spcAft>
                <a:spcPts val="800"/>
              </a:spcAft>
            </a:pPr>
            <a:r>
              <a:rPr lang="it-IT" sz="1200" b="1" kern="1800" dirty="0" smtClean="0">
                <a:effectLst/>
                <a:latin typeface="Calibri" panose="020F0502020204030204" pitchFamily="34" charset="0"/>
                <a:ea typeface="Calibri" panose="020F0502020204030204" pitchFamily="34" charset="0"/>
                <a:cs typeface="Calibri" panose="020F0502020204030204" pitchFamily="34" charset="0"/>
              </a:rPr>
              <a:t>STAFF DIREZIONE SANITARIA </a:t>
            </a:r>
          </a:p>
          <a:p>
            <a:pPr algn="r">
              <a:lnSpc>
                <a:spcPct val="107000"/>
              </a:lnSpc>
              <a:spcAft>
                <a:spcPts val="800"/>
              </a:spcAft>
            </a:pPr>
            <a:r>
              <a:rPr lang="it-IT" sz="1200" b="1" kern="1800" dirty="0" smtClean="0">
                <a:latin typeface="Calibri" panose="020F0502020204030204" pitchFamily="34" charset="0"/>
                <a:ea typeface="Calibri" panose="020F0502020204030204" pitchFamily="34" charset="0"/>
                <a:cs typeface="Calibri" panose="020F0502020204030204" pitchFamily="34" charset="0"/>
              </a:rPr>
              <a:t>COORDINAMENTO SALE OPERATORIE</a:t>
            </a:r>
            <a:endParaRPr lang="it-IT" sz="12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30" name="Picture 6" descr="Farvima - sito istituzionale - Obesità, chiesto riconoscimento come  patologia invalidant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5063" y="2856410"/>
            <a:ext cx="2272937" cy="2011681"/>
          </a:xfrm>
          <a:prstGeom prst="rect">
            <a:avLst/>
          </a:prstGeom>
          <a:noFill/>
          <a:extLst>
            <a:ext uri="{909E8E84-426E-40DD-AFC4-6F175D3DCCD1}">
              <a14:hiddenFill xmlns:a14="http://schemas.microsoft.com/office/drawing/2010/main">
                <a:solidFill>
                  <a:srgbClr val="FFFFFF"/>
                </a:solidFill>
              </a14:hiddenFill>
            </a:ext>
          </a:extLst>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3586450737"/>
      </p:ext>
    </p:extLst>
  </p:cSld>
  <p:clrMapOvr>
    <a:masterClrMapping/>
  </p:clrMapOvr>
  <mc:AlternateContent xmlns:mc="http://schemas.openxmlformats.org/markup-compatibility/2006" xmlns:p14="http://schemas.microsoft.com/office/powerpoint/2010/main">
    <mc:Choice Requires="p14">
      <p:transition spd="slow" p14:dur="2000" advTm="4049"/>
    </mc:Choice>
    <mc:Fallback xmlns="">
      <p:transition spd="slow" advTm="40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567919" y="-35223"/>
            <a:ext cx="4571886" cy="6858000"/>
          </a:xfrm>
          <a:prstGeom prst="rect">
            <a:avLst/>
          </a:prstGeom>
        </p:spPr>
      </p:pic>
      <p:sp>
        <p:nvSpPr>
          <p:cNvPr id="3" name="Text 0"/>
          <p:cNvSpPr/>
          <p:nvPr/>
        </p:nvSpPr>
        <p:spPr>
          <a:xfrm>
            <a:off x="661475" y="2112268"/>
            <a:ext cx="6296860" cy="1033463"/>
          </a:xfrm>
          <a:prstGeom prst="rect">
            <a:avLst/>
          </a:prstGeom>
          <a:noFill/>
          <a:ln/>
        </p:spPr>
        <p:txBody>
          <a:bodyPr wrap="square" lIns="0" tIns="0" rIns="0" bIns="0" rtlCol="0" anchor="t">
            <a:normAutofit fontScale="55000" lnSpcReduction="20000"/>
          </a:bodyPr>
          <a:lstStyle/>
          <a:p>
            <a:pPr marL="0" indent="0" algn="l">
              <a:lnSpc>
                <a:spcPct val="104000"/>
              </a:lnSpc>
              <a:buNone/>
            </a:pPr>
            <a:endParaRPr lang="en-US" sz="3250" dirty="0" smtClean="0">
              <a:solidFill>
                <a:srgbClr val="124E73"/>
              </a:solidFill>
              <a:latin typeface="MuseoModerno Medium" pitchFamily="34" charset="0"/>
              <a:ea typeface="MuseoModerno Medium" pitchFamily="34" charset="-122"/>
              <a:cs typeface="MuseoModerno Medium" pitchFamily="34" charset="-120"/>
            </a:endParaRPr>
          </a:p>
          <a:p>
            <a:pPr marL="0" indent="0" algn="l">
              <a:lnSpc>
                <a:spcPct val="104000"/>
              </a:lnSpc>
              <a:buNone/>
            </a:pPr>
            <a:endParaRPr lang="en-US" sz="3250" dirty="0" smtClean="0">
              <a:solidFill>
                <a:srgbClr val="124E73"/>
              </a:solidFill>
              <a:latin typeface="MuseoModerno Medium" pitchFamily="34" charset="0"/>
              <a:ea typeface="MuseoModerno Medium" pitchFamily="34" charset="-122"/>
              <a:cs typeface="MuseoModerno Medium" pitchFamily="34" charset="-120"/>
            </a:endParaRPr>
          </a:p>
          <a:p>
            <a:pPr marL="0" indent="0" algn="l">
              <a:lnSpc>
                <a:spcPct val="104000"/>
              </a:lnSpc>
              <a:buNone/>
            </a:pPr>
            <a:endParaRPr lang="en-US" sz="3250" dirty="0" smtClean="0">
              <a:solidFill>
                <a:srgbClr val="124E73"/>
              </a:solidFill>
              <a:latin typeface="MuseoModerno Medium" pitchFamily="34" charset="0"/>
              <a:ea typeface="MuseoModerno Medium" pitchFamily="34" charset="-122"/>
              <a:cs typeface="MuseoModerno Medium" pitchFamily="34" charset="-120"/>
            </a:endParaRPr>
          </a:p>
          <a:p>
            <a:pPr marL="0" indent="0" algn="l">
              <a:lnSpc>
                <a:spcPct val="104000"/>
              </a:lnSpc>
              <a:buNone/>
            </a:pPr>
            <a:r>
              <a:rPr lang="en-US" sz="3250" dirty="0" smtClean="0">
                <a:solidFill>
                  <a:srgbClr val="124E73"/>
                </a:solidFill>
                <a:latin typeface="MuseoModerno Medium" pitchFamily="34" charset="0"/>
                <a:ea typeface="MuseoModerno Medium" pitchFamily="34" charset="-122"/>
                <a:cs typeface="MuseoModerno Medium" pitchFamily="34" charset="-120"/>
              </a:rPr>
              <a:t>Stigma </a:t>
            </a:r>
            <a:r>
              <a:rPr lang="en-US" sz="3250" dirty="0">
                <a:solidFill>
                  <a:srgbClr val="124E73"/>
                </a:solidFill>
                <a:latin typeface="MuseoModerno Medium" pitchFamily="34" charset="0"/>
                <a:ea typeface="MuseoModerno Medium" pitchFamily="34" charset="-122"/>
                <a:cs typeface="MuseoModerno Medium" pitchFamily="34" charset="-120"/>
              </a:rPr>
              <a:t>Sociale e Sanitario nelle Persone con Obesità</a:t>
            </a:r>
            <a:endParaRPr lang="en-US" sz="3250" dirty="0"/>
          </a:p>
        </p:txBody>
      </p:sp>
      <p:sp>
        <p:nvSpPr>
          <p:cNvPr id="4" name="Text 1"/>
          <p:cNvSpPr/>
          <p:nvPr/>
        </p:nvSpPr>
        <p:spPr>
          <a:xfrm>
            <a:off x="661475" y="3393777"/>
            <a:ext cx="6906444" cy="264616"/>
          </a:xfrm>
          <a:prstGeom prst="rect">
            <a:avLst/>
          </a:prstGeom>
          <a:noFill/>
          <a:ln/>
        </p:spPr>
        <p:txBody>
          <a:bodyPr wrap="none" lIns="0" tIns="0" rIns="0" bIns="0" rtlCol="0" anchor="t"/>
          <a:lstStyle/>
          <a:p>
            <a:pPr marL="0" indent="0" algn="l">
              <a:lnSpc>
                <a:spcPct val="133000"/>
              </a:lnSpc>
              <a:buNone/>
            </a:pPr>
            <a:r>
              <a:rPr lang="en-US" sz="1300" dirty="0">
                <a:solidFill>
                  <a:srgbClr val="2B4150"/>
                </a:solidFill>
                <a:latin typeface="Source Sans 3" pitchFamily="34" charset="0"/>
                <a:ea typeface="Source Sans 3" pitchFamily="34" charset="-122"/>
                <a:cs typeface="Source Sans 3" pitchFamily="34" charset="-120"/>
              </a:rPr>
              <a:t>Indagine conoscitiva su 159 partecipanti</a:t>
            </a:r>
            <a:endParaRPr lang="en-US" sz="1300" dirty="0"/>
          </a:p>
        </p:txBody>
      </p:sp>
      <p:sp>
        <p:nvSpPr>
          <p:cNvPr id="5" name="Text 2"/>
          <p:cNvSpPr/>
          <p:nvPr/>
        </p:nvSpPr>
        <p:spPr>
          <a:xfrm>
            <a:off x="909516" y="4030464"/>
            <a:ext cx="6048819" cy="529233"/>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2B4150"/>
                </a:solidFill>
                <a:latin typeface="Source Sans 3" pitchFamily="34" charset="0"/>
                <a:ea typeface="Source Sans 3" pitchFamily="34" charset="-122"/>
                <a:cs typeface="Source Sans 3" pitchFamily="34" charset="-120"/>
              </a:rPr>
              <a:t>"Viviamo in un tempo in cui l'immagine precede la persona. In cui il corpo, prima ancora di raccontare una storia, viene giudicato."</a:t>
            </a:r>
            <a:endParaRPr lang="en-US" sz="1300" dirty="0"/>
          </a:p>
        </p:txBody>
      </p:sp>
      <p:sp>
        <p:nvSpPr>
          <p:cNvPr id="6" name="Shape 3"/>
          <p:cNvSpPr/>
          <p:nvPr/>
        </p:nvSpPr>
        <p:spPr>
          <a:xfrm>
            <a:off x="661475" y="3844429"/>
            <a:ext cx="19050" cy="901303"/>
          </a:xfrm>
          <a:prstGeom prst="roundRect">
            <a:avLst>
              <a:gd name="adj" fmla="val 49999"/>
            </a:avLst>
          </a:prstGeom>
          <a:solidFill>
            <a:srgbClr val="325F7B"/>
          </a:solidFill>
          <a:ln/>
        </p:spPr>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571886" cy="6858000"/>
          </a:xfrm>
          <a:prstGeom prst="rect">
            <a:avLst/>
          </a:prstGeom>
        </p:spPr>
      </p:pic>
      <p:sp>
        <p:nvSpPr>
          <p:cNvPr id="3" name="Text 0"/>
          <p:cNvSpPr/>
          <p:nvPr/>
        </p:nvSpPr>
        <p:spPr>
          <a:xfrm>
            <a:off x="5233360" y="464840"/>
            <a:ext cx="6296860" cy="516731"/>
          </a:xfrm>
          <a:prstGeom prst="rect">
            <a:avLst/>
          </a:prstGeom>
          <a:noFill/>
          <a:ln/>
        </p:spPr>
        <p:txBody>
          <a:bodyPr wrap="none" lIns="0" tIns="0" rIns="0" bIns="0" rtlCol="0" anchor="t"/>
          <a:lstStyle/>
          <a:p>
            <a:pPr marL="0" indent="0" algn="l">
              <a:lnSpc>
                <a:spcPct val="104000"/>
              </a:lnSpc>
              <a:buNone/>
            </a:pPr>
            <a:r>
              <a:rPr lang="en-US" sz="3250" dirty="0">
                <a:solidFill>
                  <a:srgbClr val="124E73"/>
                </a:solidFill>
                <a:latin typeface="MuseoModerno Medium" pitchFamily="34" charset="0"/>
                <a:ea typeface="MuseoModerno Medium" pitchFamily="34" charset="-122"/>
                <a:cs typeface="MuseoModerno Medium" pitchFamily="34" charset="-120"/>
              </a:rPr>
              <a:t>Background: Obesità e Stigma</a:t>
            </a:r>
            <a:endParaRPr lang="en-US" sz="3250" dirty="0"/>
          </a:p>
        </p:txBody>
      </p:sp>
      <p:sp>
        <p:nvSpPr>
          <p:cNvPr id="4" name="Shape 1"/>
          <p:cNvSpPr/>
          <p:nvPr/>
        </p:nvSpPr>
        <p:spPr>
          <a:xfrm>
            <a:off x="5114301" y="1229618"/>
            <a:ext cx="3184842" cy="4316214"/>
          </a:xfrm>
          <a:prstGeom prst="roundRect">
            <a:avLst>
              <a:gd name="adj" fmla="val 779"/>
            </a:avLst>
          </a:prstGeom>
          <a:solidFill>
            <a:srgbClr val="325F7B"/>
          </a:solidFill>
          <a:ln/>
        </p:spPr>
      </p:sp>
      <p:sp>
        <p:nvSpPr>
          <p:cNvPr id="5" name="Text 2"/>
          <p:cNvSpPr/>
          <p:nvPr/>
        </p:nvSpPr>
        <p:spPr>
          <a:xfrm>
            <a:off x="5279595" y="1394916"/>
            <a:ext cx="2854254" cy="516930"/>
          </a:xfrm>
          <a:prstGeom prst="rect">
            <a:avLst/>
          </a:prstGeom>
          <a:noFill/>
          <a:ln/>
        </p:spPr>
        <p:txBody>
          <a:bodyPr wrap="square" lIns="0" tIns="0" rIns="0" bIns="0" rtlCol="0" anchor="t">
            <a:normAutofit/>
          </a:bodyPr>
          <a:lstStyle/>
          <a:p>
            <a:pPr marL="0" indent="0" algn="l">
              <a:lnSpc>
                <a:spcPct val="104000"/>
              </a:lnSpc>
              <a:buNone/>
            </a:pPr>
            <a:r>
              <a:rPr lang="en-US" sz="1600" dirty="0">
                <a:solidFill>
                  <a:srgbClr val="FFFFFF"/>
                </a:solidFill>
                <a:latin typeface="MuseoModerno Medium" pitchFamily="34" charset="0"/>
                <a:ea typeface="MuseoModerno Medium" pitchFamily="34" charset="-122"/>
                <a:cs typeface="MuseoModerno Medium" pitchFamily="34" charset="-120"/>
              </a:rPr>
              <a:t>Una malattia cronica multifattoriale</a:t>
            </a:r>
            <a:endParaRPr lang="en-US" sz="1600" dirty="0"/>
          </a:p>
        </p:txBody>
      </p:sp>
      <p:sp>
        <p:nvSpPr>
          <p:cNvPr id="6" name="Text 3"/>
          <p:cNvSpPr/>
          <p:nvPr/>
        </p:nvSpPr>
        <p:spPr>
          <a:xfrm>
            <a:off x="5279595" y="2077145"/>
            <a:ext cx="2854254" cy="1587698"/>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FFFFFF"/>
                </a:solidFill>
                <a:latin typeface="Source Sans 3" pitchFamily="34" charset="0"/>
                <a:ea typeface="Source Sans 3" pitchFamily="34" charset="-122"/>
                <a:cs typeface="Source Sans 3" pitchFamily="34" charset="-120"/>
              </a:rPr>
              <a:t>L'obesità è riconosciuta come condizione cronica complessa, eppure persistono stereotipi che la riducono a mancanza di volontà o pigrizia. Questo divario tra conoscenza scientifica e percezione sociale è alla radice dello stigma.</a:t>
            </a:r>
            <a:endParaRPr lang="en-US" sz="1300" dirty="0"/>
          </a:p>
        </p:txBody>
      </p:sp>
      <p:sp>
        <p:nvSpPr>
          <p:cNvPr id="7" name="Text 4"/>
          <p:cNvSpPr/>
          <p:nvPr/>
        </p:nvSpPr>
        <p:spPr>
          <a:xfrm>
            <a:off x="8589847" y="1394916"/>
            <a:ext cx="2946723" cy="258465"/>
          </a:xfrm>
          <a:prstGeom prst="rect">
            <a:avLst/>
          </a:prstGeom>
          <a:noFill/>
          <a:ln/>
        </p:spPr>
        <p:txBody>
          <a:bodyPr wrap="none" lIns="0" tIns="0" rIns="0" bIns="0" rtlCol="0" anchor="t"/>
          <a:lstStyle/>
          <a:p>
            <a:pPr marL="0" indent="0" algn="l">
              <a:lnSpc>
                <a:spcPct val="104000"/>
              </a:lnSpc>
              <a:buNone/>
            </a:pPr>
            <a:r>
              <a:rPr lang="en-US" sz="1600" dirty="0">
                <a:solidFill>
                  <a:srgbClr val="124E73"/>
                </a:solidFill>
                <a:latin typeface="MuseoModerno Medium" pitchFamily="34" charset="0"/>
                <a:ea typeface="MuseoModerno Medium" pitchFamily="34" charset="-122"/>
                <a:cs typeface="MuseoModerno Medium" pitchFamily="34" charset="-120"/>
              </a:rPr>
              <a:t>Le conseguenze dello stigma</a:t>
            </a:r>
            <a:endParaRPr lang="en-US" sz="1600" dirty="0"/>
          </a:p>
        </p:txBody>
      </p:sp>
      <p:pic>
        <p:nvPicPr>
          <p:cNvPr id="8" name="Image 1" descr="preencoded.png"/>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8651857" y="1844477"/>
            <a:ext cx="248041" cy="248047"/>
          </a:xfrm>
          <a:prstGeom prst="rect">
            <a:avLst/>
          </a:prstGeom>
        </p:spPr>
      </p:pic>
      <p:sp>
        <p:nvSpPr>
          <p:cNvPr id="9" name="Text 5"/>
          <p:cNvSpPr/>
          <p:nvPr/>
        </p:nvSpPr>
        <p:spPr>
          <a:xfrm>
            <a:off x="9127202" y="1839416"/>
            <a:ext cx="2409368" cy="258465"/>
          </a:xfrm>
          <a:prstGeom prst="rect">
            <a:avLst/>
          </a:prstGeom>
          <a:noFill/>
          <a:ln/>
        </p:spPr>
        <p:txBody>
          <a:bodyPr wrap="none" lIns="0" tIns="0" rIns="0" bIns="0" rtlCol="0" anchor="t"/>
          <a:lstStyle/>
          <a:p>
            <a:pPr marL="0" indent="0" algn="l">
              <a:lnSpc>
                <a:spcPct val="104000"/>
              </a:lnSpc>
              <a:buNone/>
            </a:pPr>
            <a:r>
              <a:rPr lang="en-US" sz="1600" dirty="0">
                <a:solidFill>
                  <a:srgbClr val="2B4150"/>
                </a:solidFill>
                <a:latin typeface="MuseoModerno Medium" pitchFamily="34" charset="0"/>
                <a:ea typeface="MuseoModerno Medium" pitchFamily="34" charset="-122"/>
                <a:cs typeface="MuseoModerno Medium" pitchFamily="34" charset="-120"/>
              </a:rPr>
              <a:t>Salute mentale</a:t>
            </a:r>
            <a:endParaRPr lang="en-US" sz="1600" dirty="0"/>
          </a:p>
        </p:txBody>
      </p:sp>
      <p:sp>
        <p:nvSpPr>
          <p:cNvPr id="10" name="Text 6"/>
          <p:cNvSpPr/>
          <p:nvPr/>
        </p:nvSpPr>
        <p:spPr>
          <a:xfrm>
            <a:off x="9127202" y="2263180"/>
            <a:ext cx="2409368" cy="529233"/>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2B4150"/>
                </a:solidFill>
                <a:latin typeface="Source Sans 3" pitchFamily="34" charset="0"/>
                <a:ea typeface="Source Sans 3" pitchFamily="34" charset="-122"/>
                <a:cs typeface="Source Sans 3" pitchFamily="34" charset="-120"/>
              </a:rPr>
              <a:t>Ansia, depressione e senso di inadeguatezza</a:t>
            </a:r>
            <a:endParaRPr lang="en-US" sz="1300" dirty="0"/>
          </a:p>
        </p:txBody>
      </p:sp>
      <p:pic>
        <p:nvPicPr>
          <p:cNvPr id="11" name="Image 2" descr="preencoded.png"/>
          <p:cNvPicPr>
            <a:picLocks noChangeAspect="1"/>
          </p:cNvPicPr>
          <p:nvPr/>
        </p:nvPicPr>
        <p:blipFill>
          <a:blip r:embed="rId4">
            <a:extLst>
              <a:ext uri="{96DAC541-7B7A-43D3-8B79-37D633B846F1}">
                <asvg:svgBlip xmlns:asvg="http://schemas.microsoft.com/office/drawing/2016/SVG/main" xmlns="" r:embed="rId6"/>
              </a:ext>
            </a:extLst>
          </a:blip>
          <a:stretch>
            <a:fillRect/>
          </a:stretch>
        </p:blipFill>
        <p:spPr>
          <a:xfrm>
            <a:off x="8651857" y="3128169"/>
            <a:ext cx="248041" cy="248047"/>
          </a:xfrm>
          <a:prstGeom prst="rect">
            <a:avLst/>
          </a:prstGeom>
        </p:spPr>
      </p:pic>
      <p:sp>
        <p:nvSpPr>
          <p:cNvPr id="12" name="Text 7"/>
          <p:cNvSpPr/>
          <p:nvPr/>
        </p:nvSpPr>
        <p:spPr>
          <a:xfrm>
            <a:off x="9127202" y="3123109"/>
            <a:ext cx="2409368" cy="258465"/>
          </a:xfrm>
          <a:prstGeom prst="rect">
            <a:avLst/>
          </a:prstGeom>
          <a:noFill/>
          <a:ln/>
        </p:spPr>
        <p:txBody>
          <a:bodyPr wrap="none" lIns="0" tIns="0" rIns="0" bIns="0" rtlCol="0" anchor="t"/>
          <a:lstStyle/>
          <a:p>
            <a:pPr marL="0" indent="0" algn="l">
              <a:lnSpc>
                <a:spcPct val="104000"/>
              </a:lnSpc>
              <a:buNone/>
            </a:pPr>
            <a:r>
              <a:rPr lang="en-US" sz="1600" dirty="0">
                <a:solidFill>
                  <a:srgbClr val="2B4150"/>
                </a:solidFill>
                <a:latin typeface="MuseoModerno Medium" pitchFamily="34" charset="0"/>
                <a:ea typeface="MuseoModerno Medium" pitchFamily="34" charset="-122"/>
                <a:cs typeface="MuseoModerno Medium" pitchFamily="34" charset="-120"/>
              </a:rPr>
              <a:t>Accesso alle cure</a:t>
            </a:r>
            <a:endParaRPr lang="en-US" sz="1600" dirty="0"/>
          </a:p>
        </p:txBody>
      </p:sp>
      <p:sp>
        <p:nvSpPr>
          <p:cNvPr id="13" name="Text 8"/>
          <p:cNvSpPr/>
          <p:nvPr/>
        </p:nvSpPr>
        <p:spPr>
          <a:xfrm>
            <a:off x="9127202" y="3546872"/>
            <a:ext cx="2409368" cy="529233"/>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2B4150"/>
                </a:solidFill>
                <a:latin typeface="Source Sans 3" pitchFamily="34" charset="0"/>
                <a:ea typeface="Source Sans 3" pitchFamily="34" charset="-122"/>
                <a:cs typeface="Source Sans 3" pitchFamily="34" charset="-120"/>
              </a:rPr>
              <a:t>Evitamento delle visite per paura del giudizio</a:t>
            </a:r>
            <a:endParaRPr lang="en-US" sz="1300" dirty="0"/>
          </a:p>
        </p:txBody>
      </p:sp>
      <p:pic>
        <p:nvPicPr>
          <p:cNvPr id="14" name="Image 3" descr="preencoded.png"/>
          <p:cNvPicPr>
            <a:picLocks noChangeAspect="1"/>
          </p:cNvPicPr>
          <p:nvPr/>
        </p:nvPicPr>
        <p:blipFill>
          <a:blip r:embed="rId4">
            <a:extLst>
              <a:ext uri="{96DAC541-7B7A-43D3-8B79-37D633B846F1}">
                <asvg:svgBlip xmlns:asvg="http://schemas.microsoft.com/office/drawing/2016/SVG/main" xmlns="" r:embed="rId7"/>
              </a:ext>
            </a:extLst>
          </a:blip>
          <a:stretch>
            <a:fillRect/>
          </a:stretch>
        </p:blipFill>
        <p:spPr>
          <a:xfrm>
            <a:off x="8651857" y="4411861"/>
            <a:ext cx="248041" cy="248047"/>
          </a:xfrm>
          <a:prstGeom prst="rect">
            <a:avLst/>
          </a:prstGeom>
        </p:spPr>
      </p:pic>
      <p:sp>
        <p:nvSpPr>
          <p:cNvPr id="15" name="Text 9"/>
          <p:cNvSpPr/>
          <p:nvPr/>
        </p:nvSpPr>
        <p:spPr>
          <a:xfrm>
            <a:off x="9127202" y="4406801"/>
            <a:ext cx="2409368" cy="258465"/>
          </a:xfrm>
          <a:prstGeom prst="rect">
            <a:avLst/>
          </a:prstGeom>
          <a:noFill/>
          <a:ln/>
        </p:spPr>
        <p:txBody>
          <a:bodyPr wrap="none" lIns="0" tIns="0" rIns="0" bIns="0" rtlCol="0" anchor="t"/>
          <a:lstStyle/>
          <a:p>
            <a:pPr marL="0" indent="0" algn="l">
              <a:lnSpc>
                <a:spcPct val="104000"/>
              </a:lnSpc>
              <a:buNone/>
            </a:pPr>
            <a:r>
              <a:rPr lang="en-US" sz="1600" dirty="0">
                <a:solidFill>
                  <a:srgbClr val="2B4150"/>
                </a:solidFill>
                <a:latin typeface="MuseoModerno Medium" pitchFamily="34" charset="0"/>
                <a:ea typeface="MuseoModerno Medium" pitchFamily="34" charset="-122"/>
                <a:cs typeface="MuseoModerno Medium" pitchFamily="34" charset="-120"/>
              </a:rPr>
              <a:t>Qualità di vita</a:t>
            </a:r>
            <a:endParaRPr lang="en-US" sz="1600" dirty="0"/>
          </a:p>
        </p:txBody>
      </p:sp>
      <p:sp>
        <p:nvSpPr>
          <p:cNvPr id="16" name="Text 10"/>
          <p:cNvSpPr/>
          <p:nvPr/>
        </p:nvSpPr>
        <p:spPr>
          <a:xfrm>
            <a:off x="9127202" y="4830564"/>
            <a:ext cx="2409368" cy="529233"/>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2B4150"/>
                </a:solidFill>
                <a:latin typeface="Source Sans 3" pitchFamily="34" charset="0"/>
                <a:ea typeface="Source Sans 3" pitchFamily="34" charset="-122"/>
                <a:cs typeface="Source Sans 3" pitchFamily="34" charset="-120"/>
              </a:rPr>
              <a:t>Isolamento sociale e ridotta autostima</a:t>
            </a:r>
            <a:endParaRPr lang="en-US" sz="1300" dirty="0"/>
          </a:p>
        </p:txBody>
      </p:sp>
      <p:sp>
        <p:nvSpPr>
          <p:cNvPr id="17" name="Shape 11"/>
          <p:cNvSpPr/>
          <p:nvPr/>
        </p:nvSpPr>
        <p:spPr>
          <a:xfrm>
            <a:off x="5233360" y="5731867"/>
            <a:ext cx="6296860" cy="661293"/>
          </a:xfrm>
          <a:prstGeom prst="roundRect">
            <a:avLst>
              <a:gd name="adj" fmla="val 3752"/>
            </a:avLst>
          </a:prstGeom>
          <a:solidFill>
            <a:srgbClr val="DBE8F0"/>
          </a:solidFill>
          <a:ln/>
        </p:spPr>
      </p:sp>
      <p:pic>
        <p:nvPicPr>
          <p:cNvPr id="18" name="Image 4" descr="preencoded.png"/>
          <p:cNvPicPr>
            <a:picLocks noChangeAspect="1"/>
          </p:cNvPicPr>
          <p:nvPr/>
        </p:nvPicPr>
        <p:blipFill>
          <a:blip r:embed="rId8"/>
          <a:stretch>
            <a:fillRect/>
          </a:stretch>
        </p:blipFill>
        <p:spPr>
          <a:xfrm>
            <a:off x="5398655" y="5971580"/>
            <a:ext cx="206667" cy="165298"/>
          </a:xfrm>
          <a:prstGeom prst="rect">
            <a:avLst/>
          </a:prstGeom>
        </p:spPr>
      </p:pic>
      <p:sp>
        <p:nvSpPr>
          <p:cNvPr id="19" name="Text 12"/>
          <p:cNvSpPr/>
          <p:nvPr/>
        </p:nvSpPr>
        <p:spPr>
          <a:xfrm>
            <a:off x="5770617" y="5938441"/>
            <a:ext cx="6203894" cy="264616"/>
          </a:xfrm>
          <a:prstGeom prst="rect">
            <a:avLst/>
          </a:prstGeom>
          <a:noFill/>
          <a:ln/>
        </p:spPr>
        <p:txBody>
          <a:bodyPr wrap="none" lIns="0" tIns="0" rIns="0" bIns="0" rtlCol="0" anchor="t"/>
          <a:lstStyle/>
          <a:p>
            <a:pPr marL="0" indent="0" algn="l">
              <a:lnSpc>
                <a:spcPct val="133000"/>
              </a:lnSpc>
              <a:buNone/>
            </a:pPr>
            <a:r>
              <a:rPr lang="en-US" sz="1300" dirty="0">
                <a:solidFill>
                  <a:srgbClr val="000000"/>
                </a:solidFill>
                <a:latin typeface="Source Sans 3" pitchFamily="34" charset="0"/>
                <a:ea typeface="Source Sans 3" pitchFamily="34" charset="-122"/>
                <a:cs typeface="Source Sans 3" pitchFamily="34" charset="-120"/>
              </a:rPr>
              <a:t>"Non è solo il peso a far soffrire, ma il giudizio."</a:t>
            </a:r>
            <a:endParaRPr lang="en-US" sz="13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661475" y="975221"/>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124E73"/>
                </a:solidFill>
                <a:latin typeface="MuseoModerno Medium" pitchFamily="34" charset="0"/>
                <a:ea typeface="MuseoModerno Medium" pitchFamily="34" charset="-122"/>
                <a:cs typeface="MuseoModerno Medium" pitchFamily="34" charset="-120"/>
              </a:rPr>
              <a:t>Obiettivo dello Studio</a:t>
            </a:r>
            <a:endParaRPr lang="en-US" sz="3250" dirty="0"/>
          </a:p>
        </p:txBody>
      </p:sp>
      <p:sp>
        <p:nvSpPr>
          <p:cNvPr id="3" name="Text 1"/>
          <p:cNvSpPr/>
          <p:nvPr/>
        </p:nvSpPr>
        <p:spPr>
          <a:xfrm>
            <a:off x="661475" y="1822648"/>
            <a:ext cx="10868745" cy="529233"/>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2B4150"/>
                </a:solidFill>
                <a:latin typeface="Source Sans 3" pitchFamily="34" charset="0"/>
                <a:ea typeface="Source Sans 3" pitchFamily="34" charset="-122"/>
                <a:cs typeface="Source Sans 3" pitchFamily="34" charset="-120"/>
              </a:rPr>
              <a:t>Dare voce direttamente ai pazienti, esplorando non solo le discriminazioni subite ma anche l'impatto emotivo e il modo in cui queste esperienze influenzano la percezione di sé e i comportamenti di cura.</a:t>
            </a:r>
            <a:endParaRPr lang="en-US" sz="1300" dirty="0"/>
          </a:p>
        </p:txBody>
      </p:sp>
      <p:pic>
        <p:nvPicPr>
          <p:cNvPr id="4" name="Image 0" descr="preencoded.png"/>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661475" y="2537916"/>
            <a:ext cx="413434" cy="413445"/>
          </a:xfrm>
          <a:prstGeom prst="rect">
            <a:avLst/>
          </a:prstGeom>
        </p:spPr>
      </p:pic>
      <p:sp>
        <p:nvSpPr>
          <p:cNvPr id="5" name="Text 2"/>
          <p:cNvSpPr/>
          <p:nvPr/>
        </p:nvSpPr>
        <p:spPr>
          <a:xfrm>
            <a:off x="661475" y="3158034"/>
            <a:ext cx="5330989" cy="258465"/>
          </a:xfrm>
          <a:prstGeom prst="rect">
            <a:avLst/>
          </a:prstGeom>
          <a:noFill/>
          <a:ln/>
        </p:spPr>
        <p:txBody>
          <a:bodyPr wrap="none" lIns="0" tIns="0" rIns="0" bIns="0" rtlCol="0" anchor="t"/>
          <a:lstStyle/>
          <a:p>
            <a:pPr marL="0" indent="0" algn="l">
              <a:lnSpc>
                <a:spcPct val="104000"/>
              </a:lnSpc>
              <a:buNone/>
            </a:pPr>
            <a:r>
              <a:rPr lang="en-US" sz="1600" dirty="0">
                <a:solidFill>
                  <a:srgbClr val="2B4150"/>
                </a:solidFill>
                <a:latin typeface="MuseoModerno Medium" pitchFamily="34" charset="0"/>
                <a:ea typeface="MuseoModerno Medium" pitchFamily="34" charset="-122"/>
                <a:cs typeface="MuseoModerno Medium" pitchFamily="34" charset="-120"/>
              </a:rPr>
              <a:t>Stigma Sociale</a:t>
            </a:r>
            <a:endParaRPr lang="en-US" sz="1600" dirty="0"/>
          </a:p>
        </p:txBody>
      </p:sp>
      <p:sp>
        <p:nvSpPr>
          <p:cNvPr id="6" name="Text 3"/>
          <p:cNvSpPr/>
          <p:nvPr/>
        </p:nvSpPr>
        <p:spPr>
          <a:xfrm>
            <a:off x="661475" y="3515717"/>
            <a:ext cx="5330989" cy="529233"/>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2B4150"/>
                </a:solidFill>
                <a:latin typeface="Source Sans 3" pitchFamily="34" charset="0"/>
                <a:ea typeface="Source Sans 3" pitchFamily="34" charset="-122"/>
                <a:cs typeface="Source Sans 3" pitchFamily="34" charset="-120"/>
              </a:rPr>
              <a:t>Giudizi, esclusione e discriminazione nella vita quotidiana e nei luoghi pubblici</a:t>
            </a:r>
            <a:endParaRPr lang="en-US" sz="1300" dirty="0"/>
          </a:p>
        </p:txBody>
      </p:sp>
      <p:pic>
        <p:nvPicPr>
          <p:cNvPr id="7" name="Image 1" descr="preencoded.png"/>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6199132" y="2537916"/>
            <a:ext cx="413434" cy="413445"/>
          </a:xfrm>
          <a:prstGeom prst="rect">
            <a:avLst/>
          </a:prstGeom>
        </p:spPr>
      </p:pic>
      <p:sp>
        <p:nvSpPr>
          <p:cNvPr id="8" name="Text 4"/>
          <p:cNvSpPr/>
          <p:nvPr/>
        </p:nvSpPr>
        <p:spPr>
          <a:xfrm>
            <a:off x="6199132" y="3158034"/>
            <a:ext cx="5331089" cy="258465"/>
          </a:xfrm>
          <a:prstGeom prst="rect">
            <a:avLst/>
          </a:prstGeom>
          <a:noFill/>
          <a:ln/>
        </p:spPr>
        <p:txBody>
          <a:bodyPr wrap="none" lIns="0" tIns="0" rIns="0" bIns="0" rtlCol="0" anchor="t"/>
          <a:lstStyle/>
          <a:p>
            <a:pPr marL="0" indent="0" algn="l">
              <a:lnSpc>
                <a:spcPct val="104000"/>
              </a:lnSpc>
              <a:buNone/>
            </a:pPr>
            <a:r>
              <a:rPr lang="en-US" sz="1600" dirty="0">
                <a:solidFill>
                  <a:srgbClr val="2B4150"/>
                </a:solidFill>
                <a:latin typeface="MuseoModerno Medium" pitchFamily="34" charset="0"/>
                <a:ea typeface="MuseoModerno Medium" pitchFamily="34" charset="-122"/>
                <a:cs typeface="MuseoModerno Medium" pitchFamily="34" charset="-120"/>
              </a:rPr>
              <a:t>Stigma Sanitario</a:t>
            </a:r>
            <a:endParaRPr lang="en-US" sz="1600" dirty="0"/>
          </a:p>
        </p:txBody>
      </p:sp>
      <p:sp>
        <p:nvSpPr>
          <p:cNvPr id="9" name="Text 5"/>
          <p:cNvSpPr/>
          <p:nvPr/>
        </p:nvSpPr>
        <p:spPr>
          <a:xfrm>
            <a:off x="6199132" y="3515717"/>
            <a:ext cx="5331089" cy="529233"/>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2B4150"/>
                </a:solidFill>
                <a:latin typeface="Source Sans 3" pitchFamily="34" charset="0"/>
                <a:ea typeface="Source Sans 3" pitchFamily="34" charset="-122"/>
                <a:cs typeface="Source Sans 3" pitchFamily="34" charset="-120"/>
              </a:rPr>
              <a:t>Approcci colpevolizzanti da parte degli operatori sanitari e conseguente evitamento delle cure</a:t>
            </a:r>
            <a:endParaRPr lang="en-US" sz="1300" dirty="0"/>
          </a:p>
        </p:txBody>
      </p:sp>
      <p:pic>
        <p:nvPicPr>
          <p:cNvPr id="10" name="Image 2" descr="preencoded.png"/>
          <p:cNvPicPr>
            <a:picLocks noChangeAspect="1"/>
          </p:cNvPicPr>
          <p:nvPr/>
        </p:nvPicPr>
        <p:blipFill>
          <a:blip r:embed="rId7">
            <a:extLst>
              <a:ext uri="{96DAC541-7B7A-43D3-8B79-37D633B846F1}">
                <asvg:svgBlip xmlns:asvg="http://schemas.microsoft.com/office/drawing/2016/SVG/main" xmlns="" r:embed="rId8"/>
              </a:ext>
            </a:extLst>
          </a:blip>
          <a:stretch>
            <a:fillRect/>
          </a:stretch>
        </p:blipFill>
        <p:spPr>
          <a:xfrm>
            <a:off x="661475" y="4375646"/>
            <a:ext cx="413434" cy="413445"/>
          </a:xfrm>
          <a:prstGeom prst="rect">
            <a:avLst/>
          </a:prstGeom>
        </p:spPr>
      </p:pic>
      <p:sp>
        <p:nvSpPr>
          <p:cNvPr id="11" name="Text 6"/>
          <p:cNvSpPr/>
          <p:nvPr/>
        </p:nvSpPr>
        <p:spPr>
          <a:xfrm>
            <a:off x="661475" y="4995763"/>
            <a:ext cx="5330989" cy="258465"/>
          </a:xfrm>
          <a:prstGeom prst="rect">
            <a:avLst/>
          </a:prstGeom>
          <a:noFill/>
          <a:ln/>
        </p:spPr>
        <p:txBody>
          <a:bodyPr wrap="none" lIns="0" tIns="0" rIns="0" bIns="0" rtlCol="0" anchor="t"/>
          <a:lstStyle/>
          <a:p>
            <a:pPr marL="0" indent="0" algn="l">
              <a:lnSpc>
                <a:spcPct val="104000"/>
              </a:lnSpc>
              <a:buNone/>
            </a:pPr>
            <a:r>
              <a:rPr lang="en-US" sz="1600" dirty="0">
                <a:solidFill>
                  <a:srgbClr val="2B4150"/>
                </a:solidFill>
                <a:latin typeface="MuseoModerno Medium" pitchFamily="34" charset="0"/>
                <a:ea typeface="MuseoModerno Medium" pitchFamily="34" charset="-122"/>
                <a:cs typeface="MuseoModerno Medium" pitchFamily="34" charset="-120"/>
              </a:rPr>
              <a:t>Discriminazione Lavorativa</a:t>
            </a:r>
            <a:endParaRPr lang="en-US" sz="1600" dirty="0"/>
          </a:p>
        </p:txBody>
      </p:sp>
      <p:sp>
        <p:nvSpPr>
          <p:cNvPr id="12" name="Text 7"/>
          <p:cNvSpPr/>
          <p:nvPr/>
        </p:nvSpPr>
        <p:spPr>
          <a:xfrm>
            <a:off x="661475" y="5353447"/>
            <a:ext cx="5330989" cy="529233"/>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2B4150"/>
                </a:solidFill>
                <a:latin typeface="Source Sans 3" pitchFamily="34" charset="0"/>
                <a:ea typeface="Source Sans 3" pitchFamily="34" charset="-122"/>
                <a:cs typeface="Source Sans 3" pitchFamily="34" charset="-120"/>
              </a:rPr>
              <a:t>Percezione di limitazioni nelle opportunità professionali legate al peso corporeo</a:t>
            </a:r>
            <a:endParaRPr lang="en-US" sz="1300" dirty="0"/>
          </a:p>
        </p:txBody>
      </p:sp>
      <p:pic>
        <p:nvPicPr>
          <p:cNvPr id="13" name="Image 3" descr="preencoded.png"/>
          <p:cNvPicPr>
            <a:picLocks noChangeAspect="1"/>
          </p:cNvPicPr>
          <p:nvPr/>
        </p:nvPicPr>
        <p:blipFill>
          <a:blip r:embed="rId9">
            <a:extLst>
              <a:ext uri="{96DAC541-7B7A-43D3-8B79-37D633B846F1}">
                <asvg:svgBlip xmlns:asvg="http://schemas.microsoft.com/office/drawing/2016/SVG/main" xmlns="" r:embed="rId10"/>
              </a:ext>
            </a:extLst>
          </a:blip>
          <a:stretch>
            <a:fillRect/>
          </a:stretch>
        </p:blipFill>
        <p:spPr>
          <a:xfrm>
            <a:off x="6199132" y="4375646"/>
            <a:ext cx="413434" cy="413445"/>
          </a:xfrm>
          <a:prstGeom prst="rect">
            <a:avLst/>
          </a:prstGeom>
        </p:spPr>
      </p:pic>
      <p:sp>
        <p:nvSpPr>
          <p:cNvPr id="14" name="Text 8"/>
          <p:cNvSpPr/>
          <p:nvPr/>
        </p:nvSpPr>
        <p:spPr>
          <a:xfrm>
            <a:off x="6199132" y="4995763"/>
            <a:ext cx="5331089" cy="258465"/>
          </a:xfrm>
          <a:prstGeom prst="rect">
            <a:avLst/>
          </a:prstGeom>
          <a:noFill/>
          <a:ln/>
        </p:spPr>
        <p:txBody>
          <a:bodyPr wrap="none" lIns="0" tIns="0" rIns="0" bIns="0" rtlCol="0" anchor="t"/>
          <a:lstStyle/>
          <a:p>
            <a:pPr marL="0" indent="0" algn="l">
              <a:lnSpc>
                <a:spcPct val="104000"/>
              </a:lnSpc>
              <a:buNone/>
            </a:pPr>
            <a:r>
              <a:rPr lang="en-US" sz="1600" dirty="0">
                <a:solidFill>
                  <a:srgbClr val="2B4150"/>
                </a:solidFill>
                <a:latin typeface="MuseoModerno Medium" pitchFamily="34" charset="0"/>
                <a:ea typeface="MuseoModerno Medium" pitchFamily="34" charset="-122"/>
                <a:cs typeface="MuseoModerno Medium" pitchFamily="34" charset="-120"/>
              </a:rPr>
              <a:t>Stigma Interiorizzato</a:t>
            </a:r>
            <a:endParaRPr lang="en-US" sz="1600" dirty="0"/>
          </a:p>
        </p:txBody>
      </p:sp>
      <p:sp>
        <p:nvSpPr>
          <p:cNvPr id="15" name="Text 9"/>
          <p:cNvSpPr/>
          <p:nvPr/>
        </p:nvSpPr>
        <p:spPr>
          <a:xfrm>
            <a:off x="6199132" y="5353447"/>
            <a:ext cx="5331089" cy="529233"/>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2B4150"/>
                </a:solidFill>
                <a:latin typeface="Source Sans 3" pitchFamily="34" charset="0"/>
                <a:ea typeface="Source Sans 3" pitchFamily="34" charset="-122"/>
                <a:cs typeface="Source Sans 3" pitchFamily="34" charset="-120"/>
              </a:rPr>
              <a:t>Autosvalutazione, senso di inadeguatezza e conseguenze emotive e comportamentali</a:t>
            </a:r>
            <a:endParaRPr lang="en-US" sz="13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661475" y="959842"/>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124E73"/>
                </a:solidFill>
                <a:latin typeface="MuseoModerno Medium" pitchFamily="34" charset="0"/>
                <a:ea typeface="MuseoModerno Medium" pitchFamily="34" charset="-122"/>
                <a:cs typeface="MuseoModerno Medium" pitchFamily="34" charset="-120"/>
              </a:rPr>
              <a:t>Metodi e Caratteristiche del Campione</a:t>
            </a:r>
            <a:endParaRPr lang="en-US" sz="3250" dirty="0"/>
          </a:p>
        </p:txBody>
      </p:sp>
      <p:sp>
        <p:nvSpPr>
          <p:cNvPr id="3" name="Text 1"/>
          <p:cNvSpPr/>
          <p:nvPr/>
        </p:nvSpPr>
        <p:spPr>
          <a:xfrm>
            <a:off x="661475" y="1889919"/>
            <a:ext cx="4669018" cy="258465"/>
          </a:xfrm>
          <a:prstGeom prst="rect">
            <a:avLst/>
          </a:prstGeom>
          <a:noFill/>
          <a:ln/>
        </p:spPr>
        <p:txBody>
          <a:bodyPr wrap="none" lIns="0" tIns="0" rIns="0" bIns="0" rtlCol="0" anchor="t"/>
          <a:lstStyle/>
          <a:p>
            <a:pPr marL="0" indent="0" algn="l">
              <a:lnSpc>
                <a:spcPct val="104000"/>
              </a:lnSpc>
              <a:buNone/>
            </a:pPr>
            <a:r>
              <a:rPr lang="en-US" sz="1600" dirty="0">
                <a:solidFill>
                  <a:srgbClr val="124E73"/>
                </a:solidFill>
                <a:latin typeface="MuseoModerno Medium" pitchFamily="34" charset="0"/>
                <a:ea typeface="MuseoModerno Medium" pitchFamily="34" charset="-122"/>
                <a:cs typeface="MuseoModerno Medium" pitchFamily="34" charset="-120"/>
              </a:rPr>
              <a:t>Disegno dello Studio</a:t>
            </a:r>
            <a:endParaRPr lang="en-US" sz="1600" dirty="0"/>
          </a:p>
        </p:txBody>
      </p:sp>
      <p:sp>
        <p:nvSpPr>
          <p:cNvPr id="4" name="Shape 2"/>
          <p:cNvSpPr/>
          <p:nvPr/>
        </p:nvSpPr>
        <p:spPr>
          <a:xfrm>
            <a:off x="661475" y="2334419"/>
            <a:ext cx="2251812" cy="2109391"/>
          </a:xfrm>
          <a:prstGeom prst="roundRect">
            <a:avLst>
              <a:gd name="adj" fmla="val 1176"/>
            </a:avLst>
          </a:prstGeom>
          <a:solidFill>
            <a:srgbClr val="FFFCF5"/>
          </a:solidFill>
          <a:ln w="19050">
            <a:solidFill>
              <a:srgbClr val="D9D4C9"/>
            </a:solidFill>
            <a:prstDash val="solid"/>
          </a:ln>
        </p:spPr>
      </p:sp>
      <p:sp>
        <p:nvSpPr>
          <p:cNvPr id="5" name="Text 3"/>
          <p:cNvSpPr/>
          <p:nvPr/>
        </p:nvSpPr>
        <p:spPr>
          <a:xfrm>
            <a:off x="845819" y="2518767"/>
            <a:ext cx="1883125" cy="516930"/>
          </a:xfrm>
          <a:prstGeom prst="rect">
            <a:avLst/>
          </a:prstGeom>
          <a:noFill/>
          <a:ln/>
        </p:spPr>
        <p:txBody>
          <a:bodyPr wrap="square" lIns="0" tIns="0" rIns="0" bIns="0" rtlCol="0" anchor="t">
            <a:normAutofit/>
          </a:bodyPr>
          <a:lstStyle/>
          <a:p>
            <a:pPr marL="0" indent="0" algn="l">
              <a:lnSpc>
                <a:spcPct val="104000"/>
              </a:lnSpc>
              <a:buNone/>
            </a:pPr>
            <a:r>
              <a:rPr lang="en-US" sz="1600" dirty="0">
                <a:solidFill>
                  <a:srgbClr val="2B4150"/>
                </a:solidFill>
                <a:latin typeface="MuseoModerno Medium" pitchFamily="34" charset="0"/>
                <a:ea typeface="MuseoModerno Medium" pitchFamily="34" charset="-122"/>
                <a:cs typeface="MuseoModerno Medium" pitchFamily="34" charset="-120"/>
              </a:rPr>
              <a:t>Questionario anonimo online</a:t>
            </a:r>
            <a:endParaRPr lang="en-US" sz="1600" dirty="0"/>
          </a:p>
        </p:txBody>
      </p:sp>
      <p:sp>
        <p:nvSpPr>
          <p:cNvPr id="6" name="Text 4"/>
          <p:cNvSpPr/>
          <p:nvPr/>
        </p:nvSpPr>
        <p:spPr>
          <a:xfrm>
            <a:off x="845819" y="3200995"/>
            <a:ext cx="1883125" cy="1058466"/>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2B4150"/>
                </a:solidFill>
                <a:latin typeface="Source Sans 3" pitchFamily="34" charset="0"/>
                <a:ea typeface="Source Sans 3" pitchFamily="34" charset="-122"/>
                <a:cs typeface="Source Sans 3" pitchFamily="34" charset="-120"/>
              </a:rPr>
              <a:t>Scale Likert 1–5, domande chiuse e aperte per raccogliere anche testimonianze narrative</a:t>
            </a:r>
            <a:endParaRPr lang="en-US" sz="1300" dirty="0"/>
          </a:p>
        </p:txBody>
      </p:sp>
      <p:sp>
        <p:nvSpPr>
          <p:cNvPr id="7" name="Shape 5"/>
          <p:cNvSpPr/>
          <p:nvPr/>
        </p:nvSpPr>
        <p:spPr>
          <a:xfrm>
            <a:off x="3078582" y="2334419"/>
            <a:ext cx="2251912" cy="2109391"/>
          </a:xfrm>
          <a:prstGeom prst="roundRect">
            <a:avLst>
              <a:gd name="adj" fmla="val 1176"/>
            </a:avLst>
          </a:prstGeom>
          <a:solidFill>
            <a:srgbClr val="FFFCF5"/>
          </a:solidFill>
          <a:ln w="19050">
            <a:solidFill>
              <a:srgbClr val="D9D4C9"/>
            </a:solidFill>
            <a:prstDash val="solid"/>
          </a:ln>
        </p:spPr>
      </p:sp>
      <p:sp>
        <p:nvSpPr>
          <p:cNvPr id="8" name="Text 6"/>
          <p:cNvSpPr/>
          <p:nvPr/>
        </p:nvSpPr>
        <p:spPr>
          <a:xfrm>
            <a:off x="3262925" y="2518767"/>
            <a:ext cx="1883224" cy="258465"/>
          </a:xfrm>
          <a:prstGeom prst="rect">
            <a:avLst/>
          </a:prstGeom>
          <a:noFill/>
          <a:ln/>
        </p:spPr>
        <p:txBody>
          <a:bodyPr wrap="none" lIns="0" tIns="0" rIns="0" bIns="0" rtlCol="0" anchor="t"/>
          <a:lstStyle/>
          <a:p>
            <a:pPr marL="0" indent="0" algn="l">
              <a:lnSpc>
                <a:spcPct val="104000"/>
              </a:lnSpc>
              <a:buNone/>
            </a:pPr>
            <a:r>
              <a:rPr lang="en-US" sz="1600" dirty="0">
                <a:solidFill>
                  <a:srgbClr val="2B4150"/>
                </a:solidFill>
                <a:latin typeface="MuseoModerno Medium" pitchFamily="34" charset="0"/>
                <a:ea typeface="MuseoModerno Medium" pitchFamily="34" charset="-122"/>
                <a:cs typeface="MuseoModerno Medium" pitchFamily="34" charset="-120"/>
              </a:rPr>
              <a:t>159 partecipanti</a:t>
            </a:r>
            <a:endParaRPr lang="en-US" sz="1600" dirty="0"/>
          </a:p>
        </p:txBody>
      </p:sp>
      <p:sp>
        <p:nvSpPr>
          <p:cNvPr id="9" name="Text 7"/>
          <p:cNvSpPr/>
          <p:nvPr/>
        </p:nvSpPr>
        <p:spPr>
          <a:xfrm>
            <a:off x="3262925" y="2942530"/>
            <a:ext cx="1883224" cy="1058466"/>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2B4150"/>
                </a:solidFill>
                <a:latin typeface="Source Sans 3" pitchFamily="34" charset="0"/>
                <a:ea typeface="Source Sans 3" pitchFamily="34" charset="-122"/>
                <a:cs typeface="Source Sans 3" pitchFamily="34" charset="-120"/>
              </a:rPr>
              <a:t>Indagine osservazionale su persone con obesità o sovrappeso, senza intervento sperimentale</a:t>
            </a:r>
            <a:endParaRPr lang="en-US" sz="1300" dirty="0"/>
          </a:p>
        </p:txBody>
      </p:sp>
      <p:sp>
        <p:nvSpPr>
          <p:cNvPr id="10" name="Shape 8"/>
          <p:cNvSpPr/>
          <p:nvPr/>
        </p:nvSpPr>
        <p:spPr>
          <a:xfrm>
            <a:off x="5621197" y="1724620"/>
            <a:ext cx="6034333" cy="4173538"/>
          </a:xfrm>
          <a:prstGeom prst="roundRect">
            <a:avLst>
              <a:gd name="adj" fmla="val 594"/>
            </a:avLst>
          </a:prstGeom>
          <a:solidFill>
            <a:srgbClr val="325F7B"/>
          </a:solidFill>
          <a:ln/>
        </p:spPr>
      </p:sp>
      <p:sp>
        <p:nvSpPr>
          <p:cNvPr id="11" name="Text 9"/>
          <p:cNvSpPr/>
          <p:nvPr/>
        </p:nvSpPr>
        <p:spPr>
          <a:xfrm>
            <a:off x="5786491" y="1889919"/>
            <a:ext cx="5703745" cy="258465"/>
          </a:xfrm>
          <a:prstGeom prst="rect">
            <a:avLst/>
          </a:prstGeom>
          <a:noFill/>
          <a:ln/>
        </p:spPr>
        <p:txBody>
          <a:bodyPr wrap="none" lIns="0" tIns="0" rIns="0" bIns="0" rtlCol="0" anchor="t"/>
          <a:lstStyle/>
          <a:p>
            <a:pPr marL="0" indent="0" algn="l">
              <a:lnSpc>
                <a:spcPct val="104000"/>
              </a:lnSpc>
              <a:buNone/>
            </a:pPr>
            <a:r>
              <a:rPr lang="en-US" sz="1600" dirty="0">
                <a:solidFill>
                  <a:srgbClr val="FFFFFF"/>
                </a:solidFill>
                <a:latin typeface="MuseoModerno Medium" pitchFamily="34" charset="0"/>
                <a:ea typeface="MuseoModerno Medium" pitchFamily="34" charset="-122"/>
                <a:cs typeface="MuseoModerno Medium" pitchFamily="34" charset="-120"/>
              </a:rPr>
              <a:t>Profilo del Campione</a:t>
            </a:r>
            <a:endParaRPr lang="en-US" sz="1600" dirty="0"/>
          </a:p>
        </p:txBody>
      </p:sp>
      <p:sp>
        <p:nvSpPr>
          <p:cNvPr id="12" name="Text 10"/>
          <p:cNvSpPr/>
          <p:nvPr/>
        </p:nvSpPr>
        <p:spPr>
          <a:xfrm>
            <a:off x="5786491" y="2417068"/>
            <a:ext cx="2748489" cy="545802"/>
          </a:xfrm>
          <a:prstGeom prst="rect">
            <a:avLst/>
          </a:prstGeom>
          <a:noFill/>
          <a:ln/>
        </p:spPr>
        <p:txBody>
          <a:bodyPr wrap="none" lIns="0" tIns="0" rIns="0" bIns="0" rtlCol="0" anchor="t"/>
          <a:lstStyle/>
          <a:p>
            <a:pPr marL="0" indent="0" algn="ctr">
              <a:lnSpc>
                <a:spcPct val="83000"/>
              </a:lnSpc>
              <a:buNone/>
            </a:pPr>
            <a:r>
              <a:rPr lang="en-US" sz="4250" dirty="0">
                <a:solidFill>
                  <a:srgbClr val="FFFFFF"/>
                </a:solidFill>
                <a:latin typeface="MuseoModerno Medium" pitchFamily="34" charset="0"/>
                <a:ea typeface="MuseoModerno Medium" pitchFamily="34" charset="-122"/>
                <a:cs typeface="MuseoModerno Medium" pitchFamily="34" charset="-120"/>
              </a:rPr>
              <a:t>79,2%</a:t>
            </a:r>
            <a:endParaRPr lang="en-US" sz="4250" dirty="0"/>
          </a:p>
        </p:txBody>
      </p:sp>
      <p:sp>
        <p:nvSpPr>
          <p:cNvPr id="13" name="Text 11"/>
          <p:cNvSpPr/>
          <p:nvPr/>
        </p:nvSpPr>
        <p:spPr>
          <a:xfrm>
            <a:off x="5786491" y="3169543"/>
            <a:ext cx="2748489" cy="258465"/>
          </a:xfrm>
          <a:prstGeom prst="rect">
            <a:avLst/>
          </a:prstGeom>
          <a:noFill/>
          <a:ln/>
        </p:spPr>
        <p:txBody>
          <a:bodyPr wrap="none" lIns="0" tIns="0" rIns="0" bIns="0" rtlCol="0" anchor="t"/>
          <a:lstStyle/>
          <a:p>
            <a:pPr marL="0" indent="0" algn="ctr">
              <a:lnSpc>
                <a:spcPct val="104000"/>
              </a:lnSpc>
              <a:buNone/>
            </a:pPr>
            <a:r>
              <a:rPr lang="en-US" sz="1600" dirty="0">
                <a:solidFill>
                  <a:srgbClr val="FFFFFF"/>
                </a:solidFill>
                <a:latin typeface="MuseoModerno Medium" pitchFamily="34" charset="0"/>
                <a:ea typeface="MuseoModerno Medium" pitchFamily="34" charset="-122"/>
                <a:cs typeface="MuseoModerno Medium" pitchFamily="34" charset="-120"/>
              </a:rPr>
              <a:t>Donne</a:t>
            </a:r>
            <a:endParaRPr lang="en-US" sz="1600" dirty="0"/>
          </a:p>
        </p:txBody>
      </p:sp>
      <p:sp>
        <p:nvSpPr>
          <p:cNvPr id="14" name="Text 12"/>
          <p:cNvSpPr/>
          <p:nvPr/>
        </p:nvSpPr>
        <p:spPr>
          <a:xfrm>
            <a:off x="5786491" y="3593306"/>
            <a:ext cx="2748489" cy="264616"/>
          </a:xfrm>
          <a:prstGeom prst="rect">
            <a:avLst/>
          </a:prstGeom>
          <a:noFill/>
          <a:ln/>
        </p:spPr>
        <p:txBody>
          <a:bodyPr wrap="none" lIns="0" tIns="0" rIns="0" bIns="0" rtlCol="0" anchor="t"/>
          <a:lstStyle/>
          <a:p>
            <a:pPr marL="0" indent="0" algn="ctr">
              <a:lnSpc>
                <a:spcPct val="133000"/>
              </a:lnSpc>
              <a:buNone/>
            </a:pPr>
            <a:r>
              <a:rPr lang="en-US" sz="1300" dirty="0">
                <a:solidFill>
                  <a:srgbClr val="FFFFFF"/>
                </a:solidFill>
                <a:latin typeface="Source Sans 3" pitchFamily="34" charset="0"/>
                <a:ea typeface="Source Sans 3" pitchFamily="34" charset="-122"/>
                <a:cs typeface="Source Sans 3" pitchFamily="34" charset="-120"/>
              </a:rPr>
              <a:t>Prevalenza femminile nel campione</a:t>
            </a:r>
            <a:endParaRPr lang="en-US" sz="1300" dirty="0"/>
          </a:p>
        </p:txBody>
      </p:sp>
      <p:sp>
        <p:nvSpPr>
          <p:cNvPr id="15" name="Text 13"/>
          <p:cNvSpPr/>
          <p:nvPr/>
        </p:nvSpPr>
        <p:spPr>
          <a:xfrm>
            <a:off x="8741648" y="2417068"/>
            <a:ext cx="2748588" cy="545802"/>
          </a:xfrm>
          <a:prstGeom prst="rect">
            <a:avLst/>
          </a:prstGeom>
          <a:noFill/>
          <a:ln/>
        </p:spPr>
        <p:txBody>
          <a:bodyPr wrap="none" lIns="0" tIns="0" rIns="0" bIns="0" rtlCol="0" anchor="t"/>
          <a:lstStyle/>
          <a:p>
            <a:pPr marL="0" indent="0" algn="ctr">
              <a:lnSpc>
                <a:spcPct val="83000"/>
              </a:lnSpc>
              <a:buNone/>
            </a:pPr>
            <a:r>
              <a:rPr lang="en-US" sz="4250" dirty="0">
                <a:solidFill>
                  <a:srgbClr val="FFFFFF"/>
                </a:solidFill>
                <a:latin typeface="MuseoModerno Medium" pitchFamily="34" charset="0"/>
                <a:ea typeface="MuseoModerno Medium" pitchFamily="34" charset="-122"/>
                <a:cs typeface="MuseoModerno Medium" pitchFamily="34" charset="-120"/>
              </a:rPr>
              <a:t>49,4%</a:t>
            </a:r>
            <a:endParaRPr lang="en-US" sz="4250" dirty="0"/>
          </a:p>
        </p:txBody>
      </p:sp>
      <p:sp>
        <p:nvSpPr>
          <p:cNvPr id="16" name="Text 14"/>
          <p:cNvSpPr/>
          <p:nvPr/>
        </p:nvSpPr>
        <p:spPr>
          <a:xfrm>
            <a:off x="8741648" y="3169543"/>
            <a:ext cx="2748588" cy="258465"/>
          </a:xfrm>
          <a:prstGeom prst="rect">
            <a:avLst/>
          </a:prstGeom>
          <a:noFill/>
          <a:ln/>
        </p:spPr>
        <p:txBody>
          <a:bodyPr wrap="none" lIns="0" tIns="0" rIns="0" bIns="0" rtlCol="0" anchor="t"/>
          <a:lstStyle/>
          <a:p>
            <a:pPr marL="0" indent="0" algn="ctr">
              <a:lnSpc>
                <a:spcPct val="104000"/>
              </a:lnSpc>
              <a:buNone/>
            </a:pPr>
            <a:r>
              <a:rPr lang="en-US" sz="1600" dirty="0">
                <a:solidFill>
                  <a:srgbClr val="FFFFFF"/>
                </a:solidFill>
                <a:latin typeface="MuseoModerno Medium" pitchFamily="34" charset="0"/>
                <a:ea typeface="MuseoModerno Medium" pitchFamily="34" charset="-122"/>
                <a:cs typeface="MuseoModerno Medium" pitchFamily="34" charset="-120"/>
              </a:rPr>
              <a:t>40–54 anni</a:t>
            </a:r>
            <a:endParaRPr lang="en-US" sz="1600" dirty="0"/>
          </a:p>
        </p:txBody>
      </p:sp>
      <p:sp>
        <p:nvSpPr>
          <p:cNvPr id="17" name="Text 15"/>
          <p:cNvSpPr/>
          <p:nvPr/>
        </p:nvSpPr>
        <p:spPr>
          <a:xfrm>
            <a:off x="8741648" y="3593306"/>
            <a:ext cx="2748588" cy="264616"/>
          </a:xfrm>
          <a:prstGeom prst="rect">
            <a:avLst/>
          </a:prstGeom>
          <a:noFill/>
          <a:ln/>
        </p:spPr>
        <p:txBody>
          <a:bodyPr wrap="none" lIns="0" tIns="0" rIns="0" bIns="0" rtlCol="0" anchor="t"/>
          <a:lstStyle/>
          <a:p>
            <a:pPr marL="0" indent="0" algn="ctr">
              <a:lnSpc>
                <a:spcPct val="133000"/>
              </a:lnSpc>
              <a:buNone/>
            </a:pPr>
            <a:r>
              <a:rPr lang="en-US" sz="1300" dirty="0">
                <a:solidFill>
                  <a:srgbClr val="FFFFFF"/>
                </a:solidFill>
                <a:latin typeface="Source Sans 3" pitchFamily="34" charset="0"/>
                <a:ea typeface="Source Sans 3" pitchFamily="34" charset="-122"/>
                <a:cs typeface="Source Sans 3" pitchFamily="34" charset="-120"/>
              </a:rPr>
              <a:t>Fascia d'età più rappresentata</a:t>
            </a:r>
            <a:endParaRPr lang="en-US" sz="1300" dirty="0"/>
          </a:p>
        </p:txBody>
      </p:sp>
      <p:sp>
        <p:nvSpPr>
          <p:cNvPr id="18" name="Text 16"/>
          <p:cNvSpPr/>
          <p:nvPr/>
        </p:nvSpPr>
        <p:spPr>
          <a:xfrm>
            <a:off x="7264020" y="4271268"/>
            <a:ext cx="2748588" cy="545802"/>
          </a:xfrm>
          <a:prstGeom prst="rect">
            <a:avLst/>
          </a:prstGeom>
          <a:noFill/>
          <a:ln/>
        </p:spPr>
        <p:txBody>
          <a:bodyPr wrap="none" lIns="0" tIns="0" rIns="0" bIns="0" rtlCol="0" anchor="t"/>
          <a:lstStyle/>
          <a:p>
            <a:pPr marL="0" indent="0" algn="ctr">
              <a:lnSpc>
                <a:spcPct val="83000"/>
              </a:lnSpc>
              <a:buNone/>
            </a:pPr>
            <a:r>
              <a:rPr lang="en-US" sz="4250" dirty="0">
                <a:solidFill>
                  <a:srgbClr val="FFFFFF"/>
                </a:solidFill>
                <a:latin typeface="MuseoModerno Medium" pitchFamily="34" charset="0"/>
                <a:ea typeface="MuseoModerno Medium" pitchFamily="34" charset="-122"/>
                <a:cs typeface="MuseoModerno Medium" pitchFamily="34" charset="-120"/>
              </a:rPr>
              <a:t>79,7%</a:t>
            </a:r>
            <a:endParaRPr lang="en-US" sz="4250" dirty="0"/>
          </a:p>
        </p:txBody>
      </p:sp>
      <p:sp>
        <p:nvSpPr>
          <p:cNvPr id="19" name="Text 17"/>
          <p:cNvSpPr/>
          <p:nvPr/>
        </p:nvSpPr>
        <p:spPr>
          <a:xfrm>
            <a:off x="7264020" y="5023743"/>
            <a:ext cx="2748588" cy="258465"/>
          </a:xfrm>
          <a:prstGeom prst="rect">
            <a:avLst/>
          </a:prstGeom>
          <a:noFill/>
          <a:ln/>
        </p:spPr>
        <p:txBody>
          <a:bodyPr wrap="none" lIns="0" tIns="0" rIns="0" bIns="0" rtlCol="0" anchor="t"/>
          <a:lstStyle/>
          <a:p>
            <a:pPr marL="0" indent="0" algn="ctr">
              <a:lnSpc>
                <a:spcPct val="104000"/>
              </a:lnSpc>
              <a:buNone/>
            </a:pPr>
            <a:r>
              <a:rPr lang="en-US" sz="1600" dirty="0">
                <a:solidFill>
                  <a:srgbClr val="FFFFFF"/>
                </a:solidFill>
                <a:latin typeface="MuseoModerno Medium" pitchFamily="34" charset="0"/>
                <a:ea typeface="MuseoModerno Medium" pitchFamily="34" charset="-122"/>
                <a:cs typeface="MuseoModerno Medium" pitchFamily="34" charset="-120"/>
              </a:rPr>
              <a:t>BMI ≥35</a:t>
            </a:r>
            <a:endParaRPr lang="en-US" sz="1600" dirty="0"/>
          </a:p>
        </p:txBody>
      </p:sp>
      <p:sp>
        <p:nvSpPr>
          <p:cNvPr id="20" name="Text 18"/>
          <p:cNvSpPr/>
          <p:nvPr/>
        </p:nvSpPr>
        <p:spPr>
          <a:xfrm>
            <a:off x="7264020" y="5447506"/>
            <a:ext cx="2748588" cy="264616"/>
          </a:xfrm>
          <a:prstGeom prst="rect">
            <a:avLst/>
          </a:prstGeom>
          <a:noFill/>
          <a:ln/>
        </p:spPr>
        <p:txBody>
          <a:bodyPr wrap="none" lIns="0" tIns="0" rIns="0" bIns="0" rtlCol="0" anchor="t"/>
          <a:lstStyle/>
          <a:p>
            <a:pPr marL="0" indent="0" algn="ctr">
              <a:lnSpc>
                <a:spcPct val="133000"/>
              </a:lnSpc>
              <a:buNone/>
            </a:pPr>
            <a:endParaRPr lang="en-US" sz="13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661475" y="461764"/>
            <a:ext cx="10868745" cy="387648"/>
          </a:xfrm>
          <a:prstGeom prst="rect">
            <a:avLst/>
          </a:prstGeom>
          <a:noFill/>
          <a:ln/>
        </p:spPr>
        <p:txBody>
          <a:bodyPr wrap="none" lIns="0" tIns="0" rIns="0" bIns="0" rtlCol="0" anchor="t"/>
          <a:lstStyle/>
          <a:p>
            <a:pPr marL="0" indent="0" algn="l">
              <a:lnSpc>
                <a:spcPct val="104000"/>
              </a:lnSpc>
              <a:buNone/>
            </a:pPr>
            <a:r>
              <a:rPr lang="en-US" sz="2400" dirty="0">
                <a:solidFill>
                  <a:srgbClr val="124E73"/>
                </a:solidFill>
                <a:latin typeface="MuseoModerno Medium" pitchFamily="34" charset="0"/>
                <a:ea typeface="MuseoModerno Medium" pitchFamily="34" charset="-122"/>
                <a:cs typeface="MuseoModerno Medium" pitchFamily="34" charset="-120"/>
              </a:rPr>
              <a:t>Stigma Sociale: Dati Principali</a:t>
            </a:r>
            <a:endParaRPr lang="en-US" sz="2400" dirty="0"/>
          </a:p>
        </p:txBody>
      </p:sp>
      <p:sp>
        <p:nvSpPr>
          <p:cNvPr id="3" name="Text 1"/>
          <p:cNvSpPr/>
          <p:nvPr/>
        </p:nvSpPr>
        <p:spPr>
          <a:xfrm>
            <a:off x="661475" y="1035447"/>
            <a:ext cx="11478330" cy="173633"/>
          </a:xfrm>
          <a:prstGeom prst="rect">
            <a:avLst/>
          </a:prstGeom>
          <a:noFill/>
          <a:ln/>
        </p:spPr>
        <p:txBody>
          <a:bodyPr wrap="none" lIns="0" tIns="0" rIns="0" bIns="0" rtlCol="0" anchor="t"/>
          <a:lstStyle/>
          <a:p>
            <a:pPr marL="0" indent="0" algn="l">
              <a:lnSpc>
                <a:spcPct val="117000"/>
              </a:lnSpc>
              <a:buNone/>
            </a:pPr>
            <a:r>
              <a:rPr lang="en-US" sz="950" dirty="0">
                <a:solidFill>
                  <a:srgbClr val="2B4150"/>
                </a:solidFill>
                <a:latin typeface="Source Sans 3" pitchFamily="34" charset="0"/>
                <a:ea typeface="Source Sans 3" pitchFamily="34" charset="-122"/>
                <a:cs typeface="Source Sans 3" pitchFamily="34" charset="-120"/>
              </a:rPr>
              <a:t>Lo stigma sociale è risultato estremamente frequente. Molti partecipanti riferiscono di sentirsi osservati, giudicati o derisi nei luoghi pubblici, con ripercussioni dirette sulla partecipazione alla vita sociale.</a:t>
            </a:r>
            <a:endParaRPr lang="en-US" sz="950" dirty="0"/>
          </a:p>
        </p:txBody>
      </p:sp>
      <p:pic>
        <p:nvPicPr>
          <p:cNvPr id="4" name="Image 0" descr="preencoded.png"/>
          <p:cNvPicPr>
            <a:picLocks noChangeAspect="1"/>
          </p:cNvPicPr>
          <p:nvPr/>
        </p:nvPicPr>
        <p:blipFill>
          <a:blip r:embed="rId3"/>
          <a:stretch>
            <a:fillRect/>
          </a:stretch>
        </p:blipFill>
        <p:spPr>
          <a:xfrm>
            <a:off x="661475" y="1313656"/>
            <a:ext cx="8151509" cy="4565848"/>
          </a:xfrm>
          <a:prstGeom prst="rect">
            <a:avLst/>
          </a:prstGeom>
        </p:spPr>
      </p:pic>
      <p:sp>
        <p:nvSpPr>
          <p:cNvPr id="5" name="Shape 2"/>
          <p:cNvSpPr/>
          <p:nvPr/>
        </p:nvSpPr>
        <p:spPr>
          <a:xfrm>
            <a:off x="661475" y="5984081"/>
            <a:ext cx="10868745" cy="412155"/>
          </a:xfrm>
          <a:prstGeom prst="roundRect">
            <a:avLst>
              <a:gd name="adj" fmla="val 4514"/>
            </a:avLst>
          </a:prstGeom>
          <a:solidFill>
            <a:srgbClr val="DBE8F0"/>
          </a:solidFill>
          <a:ln/>
        </p:spPr>
      </p:sp>
      <p:pic>
        <p:nvPicPr>
          <p:cNvPr id="6" name="Image 1" descr="preencoded.png"/>
          <p:cNvPicPr>
            <a:picLocks noChangeAspect="1"/>
          </p:cNvPicPr>
          <p:nvPr/>
        </p:nvPicPr>
        <p:blipFill>
          <a:blip r:embed="rId4"/>
          <a:stretch>
            <a:fillRect/>
          </a:stretch>
        </p:blipFill>
        <p:spPr>
          <a:xfrm>
            <a:off x="785495" y="6120110"/>
            <a:ext cx="154976" cy="124023"/>
          </a:xfrm>
          <a:prstGeom prst="rect">
            <a:avLst/>
          </a:prstGeom>
        </p:spPr>
      </p:pic>
      <p:sp>
        <p:nvSpPr>
          <p:cNvPr id="7" name="Text 3"/>
          <p:cNvSpPr/>
          <p:nvPr/>
        </p:nvSpPr>
        <p:spPr>
          <a:xfrm>
            <a:off x="1064491" y="6108005"/>
            <a:ext cx="10951293" cy="173633"/>
          </a:xfrm>
          <a:prstGeom prst="rect">
            <a:avLst/>
          </a:prstGeom>
          <a:noFill/>
          <a:ln/>
        </p:spPr>
        <p:txBody>
          <a:bodyPr wrap="none" lIns="0" tIns="0" rIns="0" bIns="0" rtlCol="0" anchor="t"/>
          <a:lstStyle/>
          <a:p>
            <a:pPr marL="0" indent="0" algn="l">
              <a:lnSpc>
                <a:spcPct val="117000"/>
              </a:lnSpc>
              <a:buNone/>
            </a:pPr>
            <a:r>
              <a:rPr lang="en-US" sz="950" dirty="0">
                <a:solidFill>
                  <a:srgbClr val="000000"/>
                </a:solidFill>
                <a:latin typeface="Source Sans 3" pitchFamily="34" charset="0"/>
                <a:ea typeface="Source Sans 3" pitchFamily="34" charset="-122"/>
                <a:cs typeface="Source Sans 3" pitchFamily="34" charset="-120"/>
              </a:rPr>
              <a:t>Oltre la metà del campione ha ridotto la propria partecipazione sociale a causa della paura del giudizio altrui.</a:t>
            </a:r>
            <a:endParaRPr lang="en-US" sz="95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661475" y="491927"/>
            <a:ext cx="10868745" cy="387648"/>
          </a:xfrm>
          <a:prstGeom prst="rect">
            <a:avLst/>
          </a:prstGeom>
          <a:noFill/>
          <a:ln/>
        </p:spPr>
        <p:txBody>
          <a:bodyPr wrap="none" lIns="0" tIns="0" rIns="0" bIns="0" rtlCol="0" anchor="t"/>
          <a:lstStyle/>
          <a:p>
            <a:pPr marL="0" indent="0" algn="l">
              <a:lnSpc>
                <a:spcPct val="104000"/>
              </a:lnSpc>
              <a:buNone/>
            </a:pPr>
            <a:r>
              <a:rPr lang="en-US" sz="2400" dirty="0">
                <a:solidFill>
                  <a:srgbClr val="124E73"/>
                </a:solidFill>
                <a:latin typeface="MuseoModerno Medium" pitchFamily="34" charset="0"/>
                <a:ea typeface="MuseoModerno Medium" pitchFamily="34" charset="-122"/>
                <a:cs typeface="MuseoModerno Medium" pitchFamily="34" charset="-120"/>
              </a:rPr>
              <a:t>Stigma Lavorativo</a:t>
            </a:r>
            <a:endParaRPr lang="en-US" sz="2400" dirty="0"/>
          </a:p>
        </p:txBody>
      </p:sp>
      <p:sp>
        <p:nvSpPr>
          <p:cNvPr id="3" name="Text 1"/>
          <p:cNvSpPr/>
          <p:nvPr/>
        </p:nvSpPr>
        <p:spPr>
          <a:xfrm>
            <a:off x="2540036" y="1929805"/>
            <a:ext cx="1525649" cy="310158"/>
          </a:xfrm>
          <a:prstGeom prst="rect">
            <a:avLst/>
          </a:prstGeom>
          <a:noFill/>
          <a:ln/>
        </p:spPr>
        <p:txBody>
          <a:bodyPr wrap="none" lIns="0" tIns="0" rIns="0" bIns="0" rtlCol="0" anchor="t"/>
          <a:lstStyle/>
          <a:p>
            <a:pPr marL="0" indent="0" algn="ctr">
              <a:lnSpc>
                <a:spcPct val="83000"/>
              </a:lnSpc>
              <a:buNone/>
            </a:pPr>
            <a:r>
              <a:rPr lang="en-US" sz="2400" dirty="0">
                <a:solidFill>
                  <a:srgbClr val="2B4150"/>
                </a:solidFill>
                <a:latin typeface="MuseoModerno Medium" pitchFamily="34" charset="0"/>
                <a:ea typeface="MuseoModerno Medium" pitchFamily="34" charset="-122"/>
                <a:cs typeface="MuseoModerno Medium" pitchFamily="34" charset="-120"/>
              </a:rPr>
              <a:t>46%</a:t>
            </a:r>
            <a:endParaRPr lang="en-US" sz="2400" dirty="0"/>
          </a:p>
        </p:txBody>
      </p:sp>
      <p:pic>
        <p:nvPicPr>
          <p:cNvPr id="4" name="Image 0" descr="preencoded.png"/>
          <p:cNvPicPr>
            <a:picLocks noChangeAspect="1"/>
          </p:cNvPicPr>
          <p:nvPr/>
        </p:nvPicPr>
        <p:blipFill>
          <a:blip r:embed="rId3"/>
          <a:stretch>
            <a:fillRect/>
          </a:stretch>
        </p:blipFill>
        <p:spPr>
          <a:xfrm>
            <a:off x="2372658" y="1154609"/>
            <a:ext cx="1860603" cy="1860649"/>
          </a:xfrm>
          <a:prstGeom prst="rect">
            <a:avLst/>
          </a:prstGeom>
        </p:spPr>
      </p:pic>
      <p:sp>
        <p:nvSpPr>
          <p:cNvPr id="5" name="Text 2"/>
          <p:cNvSpPr/>
          <p:nvPr/>
        </p:nvSpPr>
        <p:spPr>
          <a:xfrm>
            <a:off x="661475" y="3139182"/>
            <a:ext cx="5283068" cy="193774"/>
          </a:xfrm>
          <a:prstGeom prst="rect">
            <a:avLst/>
          </a:prstGeom>
          <a:noFill/>
          <a:ln/>
        </p:spPr>
        <p:txBody>
          <a:bodyPr wrap="none" lIns="0" tIns="0" rIns="0" bIns="0" rtlCol="0" anchor="t"/>
          <a:lstStyle/>
          <a:p>
            <a:pPr marL="0" indent="0" algn="ctr">
              <a:lnSpc>
                <a:spcPct val="104000"/>
              </a:lnSpc>
              <a:buNone/>
            </a:pPr>
            <a:r>
              <a:rPr lang="en-US" sz="1200" dirty="0">
                <a:solidFill>
                  <a:srgbClr val="2B4150"/>
                </a:solidFill>
                <a:latin typeface="MuseoModerno Medium" pitchFamily="34" charset="0"/>
                <a:ea typeface="MuseoModerno Medium" pitchFamily="34" charset="-122"/>
                <a:cs typeface="MuseoModerno Medium" pitchFamily="34" charset="-120"/>
              </a:rPr>
              <a:t>Limitazioni di carriera</a:t>
            </a:r>
            <a:endParaRPr lang="en-US" sz="1200" dirty="0"/>
          </a:p>
        </p:txBody>
      </p:sp>
      <p:sp>
        <p:nvSpPr>
          <p:cNvPr id="6" name="Text 3"/>
          <p:cNvSpPr/>
          <p:nvPr/>
        </p:nvSpPr>
        <p:spPr>
          <a:xfrm>
            <a:off x="661475" y="3425924"/>
            <a:ext cx="5283068" cy="173633"/>
          </a:xfrm>
          <a:prstGeom prst="rect">
            <a:avLst/>
          </a:prstGeom>
          <a:noFill/>
          <a:ln/>
        </p:spPr>
        <p:txBody>
          <a:bodyPr wrap="none" lIns="0" tIns="0" rIns="0" bIns="0" rtlCol="0" anchor="t"/>
          <a:lstStyle/>
          <a:p>
            <a:pPr marL="0" indent="0" algn="ctr">
              <a:lnSpc>
                <a:spcPct val="117000"/>
              </a:lnSpc>
              <a:buNone/>
            </a:pPr>
            <a:r>
              <a:rPr lang="en-US" sz="950" dirty="0">
                <a:solidFill>
                  <a:srgbClr val="2B4150"/>
                </a:solidFill>
                <a:latin typeface="Source Sans 3" pitchFamily="34" charset="0"/>
                <a:ea typeface="Source Sans 3" pitchFamily="34" charset="-122"/>
                <a:cs typeface="Source Sans 3" pitchFamily="34" charset="-120"/>
              </a:rPr>
              <a:t>Percepisce che il peso abbia influito negativamente sulle opportunità professionali</a:t>
            </a:r>
            <a:endParaRPr lang="en-US" sz="950" dirty="0"/>
          </a:p>
        </p:txBody>
      </p:sp>
      <p:sp>
        <p:nvSpPr>
          <p:cNvPr id="7" name="Text 4"/>
          <p:cNvSpPr/>
          <p:nvPr/>
        </p:nvSpPr>
        <p:spPr>
          <a:xfrm>
            <a:off x="2540036" y="4591745"/>
            <a:ext cx="1525649" cy="310158"/>
          </a:xfrm>
          <a:prstGeom prst="rect">
            <a:avLst/>
          </a:prstGeom>
          <a:noFill/>
          <a:ln/>
        </p:spPr>
        <p:txBody>
          <a:bodyPr wrap="none" lIns="0" tIns="0" rIns="0" bIns="0" rtlCol="0" anchor="t"/>
          <a:lstStyle/>
          <a:p>
            <a:pPr marL="0" indent="0" algn="ctr">
              <a:lnSpc>
                <a:spcPct val="83000"/>
              </a:lnSpc>
              <a:buNone/>
            </a:pPr>
            <a:r>
              <a:rPr lang="en-US" sz="2400" dirty="0">
                <a:solidFill>
                  <a:srgbClr val="2B4150"/>
                </a:solidFill>
                <a:latin typeface="MuseoModerno Medium" pitchFamily="34" charset="0"/>
                <a:ea typeface="MuseoModerno Medium" pitchFamily="34" charset="-122"/>
                <a:cs typeface="MuseoModerno Medium" pitchFamily="34" charset="-120"/>
              </a:rPr>
              <a:t>48,4%</a:t>
            </a:r>
            <a:endParaRPr lang="en-US" sz="2400" dirty="0"/>
          </a:p>
        </p:txBody>
      </p:sp>
      <p:pic>
        <p:nvPicPr>
          <p:cNvPr id="8" name="Image 1" descr="preencoded.png"/>
          <p:cNvPicPr>
            <a:picLocks noChangeAspect="1"/>
          </p:cNvPicPr>
          <p:nvPr/>
        </p:nvPicPr>
        <p:blipFill>
          <a:blip r:embed="rId4"/>
          <a:stretch>
            <a:fillRect/>
          </a:stretch>
        </p:blipFill>
        <p:spPr>
          <a:xfrm>
            <a:off x="2372658" y="3816548"/>
            <a:ext cx="1860603" cy="1860649"/>
          </a:xfrm>
          <a:prstGeom prst="rect">
            <a:avLst/>
          </a:prstGeom>
        </p:spPr>
      </p:pic>
      <p:sp>
        <p:nvSpPr>
          <p:cNvPr id="9" name="Text 5"/>
          <p:cNvSpPr/>
          <p:nvPr/>
        </p:nvSpPr>
        <p:spPr>
          <a:xfrm>
            <a:off x="661475" y="5801122"/>
            <a:ext cx="5283068" cy="193774"/>
          </a:xfrm>
          <a:prstGeom prst="rect">
            <a:avLst/>
          </a:prstGeom>
          <a:noFill/>
          <a:ln/>
        </p:spPr>
        <p:txBody>
          <a:bodyPr wrap="none" lIns="0" tIns="0" rIns="0" bIns="0" rtlCol="0" anchor="t"/>
          <a:lstStyle/>
          <a:p>
            <a:pPr marL="0" indent="0" algn="ctr">
              <a:lnSpc>
                <a:spcPct val="104000"/>
              </a:lnSpc>
              <a:buNone/>
            </a:pPr>
            <a:r>
              <a:rPr lang="en-US" sz="1200" dirty="0">
                <a:solidFill>
                  <a:srgbClr val="2B4150"/>
                </a:solidFill>
                <a:latin typeface="MuseoModerno Medium" pitchFamily="34" charset="0"/>
                <a:ea typeface="MuseoModerno Medium" pitchFamily="34" charset="-122"/>
                <a:cs typeface="MuseoModerno Medium" pitchFamily="34" charset="-120"/>
              </a:rPr>
              <a:t>Giudicato meno competente</a:t>
            </a:r>
            <a:endParaRPr lang="en-US" sz="1200" dirty="0"/>
          </a:p>
        </p:txBody>
      </p:sp>
      <p:sp>
        <p:nvSpPr>
          <p:cNvPr id="10" name="Text 6"/>
          <p:cNvSpPr/>
          <p:nvPr/>
        </p:nvSpPr>
        <p:spPr>
          <a:xfrm>
            <a:off x="661475" y="6087864"/>
            <a:ext cx="5283068" cy="173633"/>
          </a:xfrm>
          <a:prstGeom prst="rect">
            <a:avLst/>
          </a:prstGeom>
          <a:noFill/>
          <a:ln/>
        </p:spPr>
        <p:txBody>
          <a:bodyPr wrap="none" lIns="0" tIns="0" rIns="0" bIns="0" rtlCol="0" anchor="t"/>
          <a:lstStyle/>
          <a:p>
            <a:pPr marL="0" indent="0" algn="ctr">
              <a:lnSpc>
                <a:spcPct val="117000"/>
              </a:lnSpc>
              <a:buNone/>
            </a:pPr>
            <a:r>
              <a:rPr lang="en-US" sz="950" dirty="0">
                <a:solidFill>
                  <a:srgbClr val="2B4150"/>
                </a:solidFill>
                <a:latin typeface="Source Sans 3" pitchFamily="34" charset="0"/>
                <a:ea typeface="Source Sans 3" pitchFamily="34" charset="-122"/>
                <a:cs typeface="Source Sans 3" pitchFamily="34" charset="-120"/>
              </a:rPr>
              <a:t>Si è sentito valutato come meno produttivo o capace a causa del peso corporeo</a:t>
            </a:r>
            <a:endParaRPr lang="en-US" sz="950" dirty="0"/>
          </a:p>
        </p:txBody>
      </p:sp>
      <p:sp>
        <p:nvSpPr>
          <p:cNvPr id="11" name="Text 7"/>
          <p:cNvSpPr/>
          <p:nvPr/>
        </p:nvSpPr>
        <p:spPr>
          <a:xfrm>
            <a:off x="6253502" y="1112044"/>
            <a:ext cx="5283068" cy="193774"/>
          </a:xfrm>
          <a:prstGeom prst="rect">
            <a:avLst/>
          </a:prstGeom>
          <a:noFill/>
          <a:ln/>
        </p:spPr>
        <p:txBody>
          <a:bodyPr wrap="none" lIns="0" tIns="0" rIns="0" bIns="0" rtlCol="0" anchor="t"/>
          <a:lstStyle/>
          <a:p>
            <a:pPr marL="0" indent="0" algn="l">
              <a:lnSpc>
                <a:spcPct val="104000"/>
              </a:lnSpc>
              <a:buNone/>
            </a:pPr>
            <a:r>
              <a:rPr lang="en-US" sz="1200" dirty="0">
                <a:solidFill>
                  <a:srgbClr val="124E73"/>
                </a:solidFill>
                <a:latin typeface="MuseoModerno Medium" pitchFamily="34" charset="0"/>
                <a:ea typeface="MuseoModerno Medium" pitchFamily="34" charset="-122"/>
                <a:cs typeface="MuseoModerno Medium" pitchFamily="34" charset="-120"/>
              </a:rPr>
              <a:t>Discriminazioni nei Colloqui e nelle Assunzioni</a:t>
            </a:r>
            <a:endParaRPr lang="en-US" sz="1200" dirty="0"/>
          </a:p>
        </p:txBody>
      </p:sp>
      <p:sp>
        <p:nvSpPr>
          <p:cNvPr id="12" name="Text 8"/>
          <p:cNvSpPr/>
          <p:nvPr/>
        </p:nvSpPr>
        <p:spPr>
          <a:xfrm>
            <a:off x="6253502" y="1398786"/>
            <a:ext cx="5283068" cy="651272"/>
          </a:xfrm>
          <a:prstGeom prst="rect">
            <a:avLst/>
          </a:prstGeom>
          <a:noFill/>
          <a:ln/>
        </p:spPr>
        <p:txBody>
          <a:bodyPr wrap="square" lIns="0" tIns="0" rIns="0" bIns="0" rtlCol="0" anchor="t">
            <a:normAutofit/>
          </a:bodyPr>
          <a:lstStyle/>
          <a:p>
            <a:pPr marL="0" indent="0" algn="l">
              <a:lnSpc>
                <a:spcPct val="117000"/>
              </a:lnSpc>
              <a:buNone/>
            </a:pPr>
            <a:r>
              <a:rPr lang="en-US" sz="1200" dirty="0">
                <a:solidFill>
                  <a:srgbClr val="2B4150"/>
                </a:solidFill>
                <a:latin typeface="Source Sans 3" pitchFamily="34" charset="0"/>
                <a:ea typeface="Source Sans 3" pitchFamily="34" charset="-122"/>
                <a:cs typeface="Source Sans 3" pitchFamily="34" charset="-120"/>
              </a:rPr>
              <a:t>Le testimonianze raccolte evidenziano pregiudizi sistematici in fase di selezione del personale, dove il peso corporeo viene associato inconsciamente a scarsa affidabilità o motivazione.</a:t>
            </a:r>
            <a:endParaRPr lang="en-US" sz="1200" dirty="0"/>
          </a:p>
        </p:txBody>
      </p:sp>
      <p:sp>
        <p:nvSpPr>
          <p:cNvPr id="13" name="Text 9"/>
          <p:cNvSpPr/>
          <p:nvPr/>
        </p:nvSpPr>
        <p:spPr>
          <a:xfrm>
            <a:off x="6439533" y="2247602"/>
            <a:ext cx="5097037" cy="1162943"/>
          </a:xfrm>
          <a:prstGeom prst="rect">
            <a:avLst/>
          </a:prstGeom>
          <a:noFill/>
          <a:ln/>
        </p:spPr>
        <p:txBody>
          <a:bodyPr wrap="square" lIns="0" tIns="0" rIns="0" bIns="0" rtlCol="0" anchor="t">
            <a:normAutofit/>
          </a:bodyPr>
          <a:lstStyle/>
          <a:p>
            <a:pPr marL="0" indent="0" algn="l">
              <a:lnSpc>
                <a:spcPct val="104000"/>
              </a:lnSpc>
              <a:buNone/>
            </a:pPr>
            <a:r>
              <a:rPr lang="en-US" sz="2400" dirty="0">
                <a:solidFill>
                  <a:srgbClr val="124E73"/>
                </a:solidFill>
                <a:latin typeface="MuseoModerno Medium" pitchFamily="34" charset="0"/>
                <a:ea typeface="MuseoModerno Medium" pitchFamily="34" charset="-122"/>
                <a:cs typeface="MuseoModerno Medium" pitchFamily="34" charset="-120"/>
              </a:rPr>
              <a:t>"Hanno scelto una persona più magra nonostante avessi più competenze."</a:t>
            </a:r>
            <a:endParaRPr lang="en-US" sz="2400" dirty="0"/>
          </a:p>
        </p:txBody>
      </p:sp>
      <p:sp>
        <p:nvSpPr>
          <p:cNvPr id="14" name="Shape 10"/>
          <p:cNvSpPr/>
          <p:nvPr/>
        </p:nvSpPr>
        <p:spPr>
          <a:xfrm>
            <a:off x="6253502" y="2154634"/>
            <a:ext cx="12700" cy="1348879"/>
          </a:xfrm>
          <a:prstGeom prst="roundRect">
            <a:avLst>
              <a:gd name="adj" fmla="val 49999"/>
            </a:avLst>
          </a:prstGeom>
          <a:solidFill>
            <a:srgbClr val="325F7B"/>
          </a:solidFill>
          <a:ln/>
        </p:spPr>
      </p:sp>
      <p:sp>
        <p:nvSpPr>
          <p:cNvPr id="15" name="Text 11"/>
          <p:cNvSpPr/>
          <p:nvPr/>
        </p:nvSpPr>
        <p:spPr>
          <a:xfrm>
            <a:off x="6253502" y="3608090"/>
            <a:ext cx="5892653" cy="138906"/>
          </a:xfrm>
          <a:prstGeom prst="rect">
            <a:avLst/>
          </a:prstGeom>
          <a:noFill/>
          <a:ln/>
        </p:spPr>
        <p:txBody>
          <a:bodyPr wrap="none" lIns="0" tIns="0" rIns="0" bIns="0" rtlCol="0" anchor="t"/>
          <a:lstStyle/>
          <a:p>
            <a:pPr marL="0" indent="0" algn="l">
              <a:lnSpc>
                <a:spcPct val="117000"/>
              </a:lnSpc>
              <a:buNone/>
            </a:pPr>
            <a:r>
              <a:rPr lang="en-US" sz="750" dirty="0">
                <a:solidFill>
                  <a:srgbClr val="2B4150"/>
                </a:solidFill>
                <a:latin typeface="Source Sans 3" pitchFamily="34" charset="0"/>
                <a:ea typeface="Source Sans 3" pitchFamily="34" charset="-122"/>
                <a:cs typeface="Source Sans 3" pitchFamily="34" charset="-120"/>
              </a:rPr>
              <a:t>— Testimonianza anonima dal questionario</a:t>
            </a:r>
            <a:endParaRPr lang="en-US" sz="7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661475" y="1344216"/>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124E73"/>
                </a:solidFill>
                <a:latin typeface="MuseoModerno Medium" pitchFamily="34" charset="0"/>
                <a:ea typeface="MuseoModerno Medium" pitchFamily="34" charset="-122"/>
                <a:cs typeface="MuseoModerno Medium" pitchFamily="34" charset="-120"/>
              </a:rPr>
              <a:t>Stigma Sanitario: Il Dato più Rilevante</a:t>
            </a:r>
            <a:endParaRPr lang="en-US" sz="3250" dirty="0"/>
          </a:p>
        </p:txBody>
      </p:sp>
      <p:sp>
        <p:nvSpPr>
          <p:cNvPr id="3" name="Shape 1"/>
          <p:cNvSpPr/>
          <p:nvPr/>
        </p:nvSpPr>
        <p:spPr>
          <a:xfrm>
            <a:off x="542415" y="2108994"/>
            <a:ext cx="4343490" cy="3404691"/>
          </a:xfrm>
          <a:prstGeom prst="roundRect">
            <a:avLst>
              <a:gd name="adj" fmla="val 729"/>
            </a:avLst>
          </a:prstGeom>
          <a:solidFill>
            <a:srgbClr val="325F7B"/>
          </a:solidFill>
          <a:ln/>
        </p:spPr>
      </p:sp>
      <p:sp>
        <p:nvSpPr>
          <p:cNvPr id="4" name="Text 2"/>
          <p:cNvSpPr/>
          <p:nvPr/>
        </p:nvSpPr>
        <p:spPr>
          <a:xfrm>
            <a:off x="707710" y="2274292"/>
            <a:ext cx="4012901" cy="1033661"/>
          </a:xfrm>
          <a:prstGeom prst="rect">
            <a:avLst/>
          </a:prstGeom>
          <a:noFill/>
          <a:ln/>
        </p:spPr>
        <p:txBody>
          <a:bodyPr wrap="none" lIns="0" tIns="0" rIns="0" bIns="0" rtlCol="0" anchor="t"/>
          <a:lstStyle/>
          <a:p>
            <a:pPr marL="0" indent="0" algn="l">
              <a:lnSpc>
                <a:spcPct val="104000"/>
              </a:lnSpc>
              <a:buNone/>
            </a:pPr>
            <a:r>
              <a:rPr lang="en-US" sz="6500" dirty="0">
                <a:solidFill>
                  <a:srgbClr val="FFFFFF"/>
                </a:solidFill>
                <a:latin typeface="MuseoModerno Medium" pitchFamily="34" charset="0"/>
                <a:ea typeface="MuseoModerno Medium" pitchFamily="34" charset="-122"/>
                <a:cs typeface="MuseoModerno Medium" pitchFamily="34" charset="-120"/>
              </a:rPr>
              <a:t>71%</a:t>
            </a:r>
            <a:endParaRPr lang="en-US" sz="6500" dirty="0"/>
          </a:p>
        </p:txBody>
      </p:sp>
      <p:sp>
        <p:nvSpPr>
          <p:cNvPr id="5" name="Text 3"/>
          <p:cNvSpPr/>
          <p:nvPr/>
        </p:nvSpPr>
        <p:spPr>
          <a:xfrm>
            <a:off x="707710" y="3473252"/>
            <a:ext cx="4012901" cy="516930"/>
          </a:xfrm>
          <a:prstGeom prst="rect">
            <a:avLst/>
          </a:prstGeom>
          <a:noFill/>
          <a:ln/>
        </p:spPr>
        <p:txBody>
          <a:bodyPr wrap="square" lIns="0" tIns="0" rIns="0" bIns="0" rtlCol="0" anchor="t">
            <a:normAutofit/>
          </a:bodyPr>
          <a:lstStyle/>
          <a:p>
            <a:pPr marL="0" indent="0" algn="l">
              <a:lnSpc>
                <a:spcPct val="104000"/>
              </a:lnSpc>
              <a:buNone/>
            </a:pPr>
            <a:r>
              <a:rPr lang="en-US" sz="1600" dirty="0">
                <a:solidFill>
                  <a:srgbClr val="FFFFFF"/>
                </a:solidFill>
                <a:latin typeface="MuseoModerno Medium" pitchFamily="34" charset="0"/>
                <a:ea typeface="MuseoModerno Medium" pitchFamily="34" charset="-122"/>
                <a:cs typeface="MuseoModerno Medium" pitchFamily="34" charset="-120"/>
              </a:rPr>
              <a:t>ha ricevuto il consiglio "mangia meno e muoviti di più"</a:t>
            </a:r>
            <a:endParaRPr lang="en-US" sz="1600" dirty="0"/>
          </a:p>
        </p:txBody>
      </p:sp>
      <p:sp>
        <p:nvSpPr>
          <p:cNvPr id="6" name="Text 4"/>
          <p:cNvSpPr/>
          <p:nvPr/>
        </p:nvSpPr>
        <p:spPr>
          <a:xfrm>
            <a:off x="707710" y="4155480"/>
            <a:ext cx="4012901" cy="529233"/>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FFFFFF"/>
                </a:solidFill>
                <a:latin typeface="Source Sans 3" pitchFamily="34" charset="0"/>
                <a:ea typeface="Source Sans 3" pitchFamily="34" charset="-122"/>
                <a:cs typeface="Source Sans 3" pitchFamily="34" charset="-120"/>
              </a:rPr>
              <a:t>senza ulteriori spiegazioni cliniche, valutazioni personalizzate o supporto terapeutico strutturato</a:t>
            </a:r>
            <a:endParaRPr lang="en-US" sz="1300" dirty="0"/>
          </a:p>
        </p:txBody>
      </p:sp>
      <p:sp>
        <p:nvSpPr>
          <p:cNvPr id="7" name="Text 5"/>
          <p:cNvSpPr/>
          <p:nvPr/>
        </p:nvSpPr>
        <p:spPr>
          <a:xfrm>
            <a:off x="5176609" y="2274292"/>
            <a:ext cx="6359862" cy="258465"/>
          </a:xfrm>
          <a:prstGeom prst="rect">
            <a:avLst/>
          </a:prstGeom>
          <a:noFill/>
          <a:ln/>
        </p:spPr>
        <p:txBody>
          <a:bodyPr wrap="none" lIns="0" tIns="0" rIns="0" bIns="0" rtlCol="0" anchor="t"/>
          <a:lstStyle/>
          <a:p>
            <a:pPr marL="0" indent="0" algn="l">
              <a:lnSpc>
                <a:spcPct val="104000"/>
              </a:lnSpc>
              <a:buNone/>
            </a:pPr>
            <a:r>
              <a:rPr lang="en-US" sz="1600" dirty="0">
                <a:solidFill>
                  <a:srgbClr val="124E73"/>
                </a:solidFill>
                <a:latin typeface="MuseoModerno Medium" pitchFamily="34" charset="0"/>
                <a:ea typeface="MuseoModerno Medium" pitchFamily="34" charset="-122"/>
                <a:cs typeface="MuseoModerno Medium" pitchFamily="34" charset="-120"/>
              </a:rPr>
              <a:t>Un Contesto Critico per i Pazienti</a:t>
            </a:r>
            <a:endParaRPr lang="en-US" sz="1600" dirty="0"/>
          </a:p>
        </p:txBody>
      </p:sp>
      <p:sp>
        <p:nvSpPr>
          <p:cNvPr id="8" name="Shape 6"/>
          <p:cNvSpPr/>
          <p:nvPr/>
        </p:nvSpPr>
        <p:spPr>
          <a:xfrm>
            <a:off x="5176609" y="2718792"/>
            <a:ext cx="372061" cy="372070"/>
          </a:xfrm>
          <a:prstGeom prst="roundRect">
            <a:avLst>
              <a:gd name="adj" fmla="val 6668"/>
            </a:avLst>
          </a:prstGeom>
          <a:solidFill>
            <a:srgbClr val="F3EEE3"/>
          </a:solidFill>
          <a:ln/>
        </p:spPr>
      </p:sp>
      <p:sp>
        <p:nvSpPr>
          <p:cNvPr id="9" name="Text 7"/>
          <p:cNvSpPr/>
          <p:nvPr/>
        </p:nvSpPr>
        <p:spPr>
          <a:xfrm>
            <a:off x="5713964" y="2775645"/>
            <a:ext cx="2539242" cy="516930"/>
          </a:xfrm>
          <a:prstGeom prst="rect">
            <a:avLst/>
          </a:prstGeom>
          <a:noFill/>
          <a:ln/>
        </p:spPr>
        <p:txBody>
          <a:bodyPr wrap="square" lIns="0" tIns="0" rIns="0" bIns="0" rtlCol="0" anchor="t">
            <a:normAutofit/>
          </a:bodyPr>
          <a:lstStyle/>
          <a:p>
            <a:pPr marL="0" indent="0" algn="l">
              <a:lnSpc>
                <a:spcPct val="104000"/>
              </a:lnSpc>
              <a:buNone/>
            </a:pPr>
            <a:r>
              <a:rPr lang="en-US" sz="1600" dirty="0">
                <a:solidFill>
                  <a:srgbClr val="2B4150"/>
                </a:solidFill>
                <a:latin typeface="MuseoModerno Medium" pitchFamily="34" charset="0"/>
                <a:ea typeface="MuseoModerno Medium" pitchFamily="34" charset="-122"/>
                <a:cs typeface="MuseoModerno Medium" pitchFamily="34" charset="-120"/>
              </a:rPr>
              <a:t>Evitamento delle visite mediche</a:t>
            </a:r>
            <a:endParaRPr lang="en-US" sz="1600" dirty="0"/>
          </a:p>
        </p:txBody>
      </p:sp>
      <p:sp>
        <p:nvSpPr>
          <p:cNvPr id="10" name="Text 8"/>
          <p:cNvSpPr/>
          <p:nvPr/>
        </p:nvSpPr>
        <p:spPr>
          <a:xfrm>
            <a:off x="5713964" y="3457873"/>
            <a:ext cx="2539242" cy="793849"/>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2B4150"/>
                </a:solidFill>
                <a:latin typeface="Source Sans 3" pitchFamily="34" charset="0"/>
                <a:ea typeface="Source Sans 3" pitchFamily="34" charset="-122"/>
                <a:cs typeface="Source Sans 3" pitchFamily="34" charset="-120"/>
              </a:rPr>
              <a:t>Circa il 35% ha rinunciato a controlli per imbarazzo o paura del giudizio clinico</a:t>
            </a:r>
            <a:endParaRPr lang="en-US" sz="1300" dirty="0"/>
          </a:p>
        </p:txBody>
      </p:sp>
      <p:sp>
        <p:nvSpPr>
          <p:cNvPr id="11" name="Shape 9"/>
          <p:cNvSpPr/>
          <p:nvPr/>
        </p:nvSpPr>
        <p:spPr>
          <a:xfrm>
            <a:off x="8459874" y="2718792"/>
            <a:ext cx="372061" cy="372070"/>
          </a:xfrm>
          <a:prstGeom prst="roundRect">
            <a:avLst>
              <a:gd name="adj" fmla="val 6668"/>
            </a:avLst>
          </a:prstGeom>
          <a:solidFill>
            <a:srgbClr val="F3EEE3"/>
          </a:solidFill>
          <a:ln/>
        </p:spPr>
      </p:sp>
      <p:sp>
        <p:nvSpPr>
          <p:cNvPr id="12" name="Text 10"/>
          <p:cNvSpPr/>
          <p:nvPr/>
        </p:nvSpPr>
        <p:spPr>
          <a:xfrm>
            <a:off x="8997229" y="2775645"/>
            <a:ext cx="2539242" cy="516930"/>
          </a:xfrm>
          <a:prstGeom prst="rect">
            <a:avLst/>
          </a:prstGeom>
          <a:noFill/>
          <a:ln/>
        </p:spPr>
        <p:txBody>
          <a:bodyPr wrap="square" lIns="0" tIns="0" rIns="0" bIns="0" rtlCol="0" anchor="t">
            <a:normAutofit/>
          </a:bodyPr>
          <a:lstStyle/>
          <a:p>
            <a:pPr marL="0" indent="0" algn="l">
              <a:lnSpc>
                <a:spcPct val="104000"/>
              </a:lnSpc>
              <a:buNone/>
            </a:pPr>
            <a:r>
              <a:rPr lang="en-US" sz="1600" dirty="0">
                <a:solidFill>
                  <a:srgbClr val="2B4150"/>
                </a:solidFill>
                <a:latin typeface="MuseoModerno Medium" pitchFamily="34" charset="0"/>
                <a:ea typeface="MuseoModerno Medium" pitchFamily="34" charset="-122"/>
                <a:cs typeface="MuseoModerno Medium" pitchFamily="34" charset="-120"/>
              </a:rPr>
              <a:t>Percezione di scarsa empatia</a:t>
            </a:r>
            <a:endParaRPr lang="en-US" sz="1600" dirty="0"/>
          </a:p>
        </p:txBody>
      </p:sp>
      <p:sp>
        <p:nvSpPr>
          <p:cNvPr id="13" name="Text 11"/>
          <p:cNvSpPr/>
          <p:nvPr/>
        </p:nvSpPr>
        <p:spPr>
          <a:xfrm>
            <a:off x="8997229" y="3457873"/>
            <a:ext cx="2539242" cy="793849"/>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2B4150"/>
                </a:solidFill>
                <a:latin typeface="Source Sans 3" pitchFamily="34" charset="0"/>
                <a:ea typeface="Source Sans 3" pitchFamily="34" charset="-122"/>
                <a:cs typeface="Source Sans 3" pitchFamily="34" charset="-120"/>
              </a:rPr>
              <a:t>I pazienti riferiscono approcci semplicistici e colpevolizzanti da parte degli operatori</a:t>
            </a:r>
            <a:endParaRPr lang="en-US" sz="1300" dirty="0"/>
          </a:p>
        </p:txBody>
      </p:sp>
      <p:sp>
        <p:nvSpPr>
          <p:cNvPr id="14" name="Shape 12"/>
          <p:cNvSpPr/>
          <p:nvPr/>
        </p:nvSpPr>
        <p:spPr>
          <a:xfrm>
            <a:off x="5176609" y="4582418"/>
            <a:ext cx="372061" cy="372070"/>
          </a:xfrm>
          <a:prstGeom prst="roundRect">
            <a:avLst>
              <a:gd name="adj" fmla="val 6668"/>
            </a:avLst>
          </a:prstGeom>
          <a:solidFill>
            <a:srgbClr val="F3EEE3"/>
          </a:solidFill>
          <a:ln/>
        </p:spPr>
      </p:sp>
      <p:sp>
        <p:nvSpPr>
          <p:cNvPr id="15" name="Text 13"/>
          <p:cNvSpPr/>
          <p:nvPr/>
        </p:nvSpPr>
        <p:spPr>
          <a:xfrm>
            <a:off x="5713964" y="4639270"/>
            <a:ext cx="5822507" cy="258465"/>
          </a:xfrm>
          <a:prstGeom prst="rect">
            <a:avLst/>
          </a:prstGeom>
          <a:noFill/>
          <a:ln/>
        </p:spPr>
        <p:txBody>
          <a:bodyPr wrap="none" lIns="0" tIns="0" rIns="0" bIns="0" rtlCol="0" anchor="t"/>
          <a:lstStyle/>
          <a:p>
            <a:pPr marL="0" indent="0" algn="l">
              <a:lnSpc>
                <a:spcPct val="104000"/>
              </a:lnSpc>
              <a:buNone/>
            </a:pPr>
            <a:r>
              <a:rPr lang="en-US" sz="1600" dirty="0">
                <a:solidFill>
                  <a:srgbClr val="2B4150"/>
                </a:solidFill>
                <a:latin typeface="MuseoModerno Medium" pitchFamily="34" charset="0"/>
                <a:ea typeface="MuseoModerno Medium" pitchFamily="34" charset="-122"/>
                <a:cs typeface="MuseoModerno Medium" pitchFamily="34" charset="-120"/>
              </a:rPr>
              <a:t>Difficoltà logistiche</a:t>
            </a:r>
            <a:endParaRPr lang="en-US" sz="1600" dirty="0"/>
          </a:p>
        </p:txBody>
      </p:sp>
      <p:sp>
        <p:nvSpPr>
          <p:cNvPr id="16" name="Text 14"/>
          <p:cNvSpPr/>
          <p:nvPr/>
        </p:nvSpPr>
        <p:spPr>
          <a:xfrm>
            <a:off x="5713964" y="5063034"/>
            <a:ext cx="5822507" cy="264616"/>
          </a:xfrm>
          <a:prstGeom prst="rect">
            <a:avLst/>
          </a:prstGeom>
          <a:noFill/>
          <a:ln/>
        </p:spPr>
        <p:txBody>
          <a:bodyPr wrap="none" lIns="0" tIns="0" rIns="0" bIns="0" rtlCol="0" anchor="t"/>
          <a:lstStyle/>
          <a:p>
            <a:pPr marL="0" indent="0" algn="l">
              <a:lnSpc>
                <a:spcPct val="133000"/>
              </a:lnSpc>
              <a:buNone/>
            </a:pPr>
            <a:r>
              <a:rPr lang="en-US" sz="1300" dirty="0">
                <a:solidFill>
                  <a:srgbClr val="2B4150"/>
                </a:solidFill>
                <a:latin typeface="Source Sans 3" pitchFamily="34" charset="0"/>
                <a:ea typeface="Source Sans 3" pitchFamily="34" charset="-122"/>
                <a:cs typeface="Source Sans 3" pitchFamily="34" charset="-120"/>
              </a:rPr>
              <a:t>Strutture non adeguate alle esigenze fisiche delle persone con obesità grave</a:t>
            </a:r>
            <a:endParaRPr lang="en-US" sz="13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661475" y="490141"/>
            <a:ext cx="10868745" cy="490934"/>
          </a:xfrm>
          <a:prstGeom prst="rect">
            <a:avLst/>
          </a:prstGeom>
          <a:noFill/>
          <a:ln/>
        </p:spPr>
        <p:txBody>
          <a:bodyPr wrap="none" lIns="0" tIns="0" rIns="0" bIns="0" rtlCol="0" anchor="t"/>
          <a:lstStyle/>
          <a:p>
            <a:pPr marL="0" indent="0" algn="l">
              <a:lnSpc>
                <a:spcPct val="104000"/>
              </a:lnSpc>
              <a:buNone/>
            </a:pPr>
            <a:r>
              <a:rPr lang="en-US" sz="3050" dirty="0">
                <a:solidFill>
                  <a:srgbClr val="124E73"/>
                </a:solidFill>
                <a:latin typeface="MuseoModerno Medium" pitchFamily="34" charset="0"/>
                <a:ea typeface="MuseoModerno Medium" pitchFamily="34" charset="-122"/>
                <a:cs typeface="MuseoModerno Medium" pitchFamily="34" charset="-120"/>
              </a:rPr>
              <a:t>Stigma Interiorizzato: Le Ferite Invisibili</a:t>
            </a:r>
            <a:endParaRPr lang="en-US" sz="3050" dirty="0"/>
          </a:p>
        </p:txBody>
      </p:sp>
      <p:sp>
        <p:nvSpPr>
          <p:cNvPr id="3" name="Text 1"/>
          <p:cNvSpPr/>
          <p:nvPr/>
        </p:nvSpPr>
        <p:spPr>
          <a:xfrm>
            <a:off x="661475" y="1279525"/>
            <a:ext cx="10868745" cy="490339"/>
          </a:xfrm>
          <a:prstGeom prst="rect">
            <a:avLst/>
          </a:prstGeom>
          <a:noFill/>
          <a:ln/>
        </p:spPr>
        <p:txBody>
          <a:bodyPr wrap="square" lIns="0" tIns="0" rIns="0" bIns="0" rtlCol="0" anchor="t">
            <a:normAutofit/>
          </a:bodyPr>
          <a:lstStyle/>
          <a:p>
            <a:pPr marL="0" indent="0" algn="l">
              <a:lnSpc>
                <a:spcPct val="130000"/>
              </a:lnSpc>
              <a:buNone/>
            </a:pPr>
            <a:r>
              <a:rPr lang="en-US" sz="1200" dirty="0">
                <a:solidFill>
                  <a:srgbClr val="2B4150"/>
                </a:solidFill>
                <a:latin typeface="Source Sans 3" pitchFamily="34" charset="0"/>
                <a:ea typeface="Source Sans 3" pitchFamily="34" charset="-122"/>
                <a:cs typeface="Source Sans 3" pitchFamily="34" charset="-120"/>
              </a:rPr>
              <a:t>Lo stigma non rimane esterno. Attraverso un processo di interiorizzazione, il giudizio altrui diventa auto-giudizio, con profonde ricadute sull'identità e sul benessere psicologico della persona.</a:t>
            </a:r>
            <a:endParaRPr lang="en-US" sz="1200" dirty="0"/>
          </a:p>
        </p:txBody>
      </p:sp>
      <p:sp>
        <p:nvSpPr>
          <p:cNvPr id="4" name="Text 2"/>
          <p:cNvSpPr/>
          <p:nvPr/>
        </p:nvSpPr>
        <p:spPr>
          <a:xfrm>
            <a:off x="1444390" y="2958902"/>
            <a:ext cx="1932534" cy="392807"/>
          </a:xfrm>
          <a:prstGeom prst="rect">
            <a:avLst/>
          </a:prstGeom>
          <a:noFill/>
          <a:ln/>
        </p:spPr>
        <p:txBody>
          <a:bodyPr wrap="none" lIns="0" tIns="0" rIns="0" bIns="0" rtlCol="0" anchor="t"/>
          <a:lstStyle/>
          <a:p>
            <a:pPr marL="0" indent="0" algn="ctr">
              <a:lnSpc>
                <a:spcPct val="83000"/>
              </a:lnSpc>
              <a:buNone/>
            </a:pPr>
            <a:r>
              <a:rPr lang="en-US" sz="3050" dirty="0">
                <a:solidFill>
                  <a:srgbClr val="2B4150"/>
                </a:solidFill>
                <a:latin typeface="MuseoModerno Medium" pitchFamily="34" charset="0"/>
                <a:ea typeface="MuseoModerno Medium" pitchFamily="34" charset="-122"/>
                <a:cs typeface="MuseoModerno Medium" pitchFamily="34" charset="-120"/>
              </a:rPr>
              <a:t>51,6%</a:t>
            </a:r>
            <a:endParaRPr lang="en-US" sz="3050" dirty="0"/>
          </a:p>
        </p:txBody>
      </p:sp>
      <p:pic>
        <p:nvPicPr>
          <p:cNvPr id="5" name="Image 0" descr="preencoded.png"/>
          <p:cNvPicPr>
            <a:picLocks noChangeAspect="1"/>
          </p:cNvPicPr>
          <p:nvPr/>
        </p:nvPicPr>
        <p:blipFill>
          <a:blip r:embed="rId3"/>
          <a:stretch>
            <a:fillRect/>
          </a:stretch>
        </p:blipFill>
        <p:spPr>
          <a:xfrm>
            <a:off x="1232365" y="1976934"/>
            <a:ext cx="2356783" cy="2356842"/>
          </a:xfrm>
          <a:prstGeom prst="rect">
            <a:avLst/>
          </a:prstGeom>
        </p:spPr>
      </p:pic>
      <p:sp>
        <p:nvSpPr>
          <p:cNvPr id="6" name="Text 3"/>
          <p:cNvSpPr/>
          <p:nvPr/>
        </p:nvSpPr>
        <p:spPr>
          <a:xfrm>
            <a:off x="661475" y="4522192"/>
            <a:ext cx="3498564" cy="245566"/>
          </a:xfrm>
          <a:prstGeom prst="rect">
            <a:avLst/>
          </a:prstGeom>
          <a:noFill/>
          <a:ln/>
        </p:spPr>
        <p:txBody>
          <a:bodyPr wrap="none" lIns="0" tIns="0" rIns="0" bIns="0" rtlCol="0" anchor="t"/>
          <a:lstStyle/>
          <a:p>
            <a:pPr marL="0" indent="0" algn="ctr">
              <a:lnSpc>
                <a:spcPct val="104000"/>
              </a:lnSpc>
              <a:buNone/>
            </a:pPr>
            <a:r>
              <a:rPr lang="en-US" sz="1500" dirty="0">
                <a:solidFill>
                  <a:srgbClr val="2B4150"/>
                </a:solidFill>
                <a:latin typeface="MuseoModerno Medium" pitchFamily="34" charset="0"/>
                <a:ea typeface="MuseoModerno Medium" pitchFamily="34" charset="-122"/>
                <a:cs typeface="MuseoModerno Medium" pitchFamily="34" charset="-120"/>
              </a:rPr>
              <a:t>Autostima compromessa</a:t>
            </a:r>
            <a:endParaRPr lang="en-US" sz="1500" dirty="0"/>
          </a:p>
        </p:txBody>
      </p:sp>
      <p:sp>
        <p:nvSpPr>
          <p:cNvPr id="7" name="Text 4"/>
          <p:cNvSpPr/>
          <p:nvPr/>
        </p:nvSpPr>
        <p:spPr>
          <a:xfrm>
            <a:off x="661475" y="4857254"/>
            <a:ext cx="3498564" cy="490339"/>
          </a:xfrm>
          <a:prstGeom prst="rect">
            <a:avLst/>
          </a:prstGeom>
          <a:noFill/>
          <a:ln/>
        </p:spPr>
        <p:txBody>
          <a:bodyPr wrap="square" lIns="0" tIns="0" rIns="0" bIns="0" rtlCol="0" anchor="t">
            <a:normAutofit/>
          </a:bodyPr>
          <a:lstStyle/>
          <a:p>
            <a:pPr marL="0" indent="0" algn="ctr">
              <a:lnSpc>
                <a:spcPct val="130000"/>
              </a:lnSpc>
              <a:buNone/>
            </a:pPr>
            <a:r>
              <a:rPr lang="en-US" sz="1200" dirty="0">
                <a:solidFill>
                  <a:srgbClr val="2B4150"/>
                </a:solidFill>
                <a:latin typeface="Source Sans 3" pitchFamily="34" charset="0"/>
                <a:ea typeface="Source Sans 3" pitchFamily="34" charset="-122"/>
                <a:cs typeface="Source Sans 3" pitchFamily="34" charset="-120"/>
              </a:rPr>
              <a:t>Lo stigma ha influenzato direttamente la percezione di sé e il senso di valore personale</a:t>
            </a:r>
            <a:endParaRPr lang="en-US" sz="1200" dirty="0"/>
          </a:p>
        </p:txBody>
      </p:sp>
      <p:sp>
        <p:nvSpPr>
          <p:cNvPr id="8" name="Text 5"/>
          <p:cNvSpPr/>
          <p:nvPr/>
        </p:nvSpPr>
        <p:spPr>
          <a:xfrm>
            <a:off x="5129481" y="2958902"/>
            <a:ext cx="1932534" cy="392807"/>
          </a:xfrm>
          <a:prstGeom prst="rect">
            <a:avLst/>
          </a:prstGeom>
          <a:noFill/>
          <a:ln/>
        </p:spPr>
        <p:txBody>
          <a:bodyPr wrap="none" lIns="0" tIns="0" rIns="0" bIns="0" rtlCol="0" anchor="t"/>
          <a:lstStyle/>
          <a:p>
            <a:pPr marL="0" indent="0" algn="ctr">
              <a:lnSpc>
                <a:spcPct val="83000"/>
              </a:lnSpc>
              <a:buNone/>
            </a:pPr>
            <a:r>
              <a:rPr lang="en-US" sz="3050" dirty="0">
                <a:solidFill>
                  <a:srgbClr val="2B4150"/>
                </a:solidFill>
                <a:latin typeface="MuseoModerno Medium" pitchFamily="34" charset="0"/>
                <a:ea typeface="MuseoModerno Medium" pitchFamily="34" charset="-122"/>
                <a:cs typeface="MuseoModerno Medium" pitchFamily="34" charset="-120"/>
              </a:rPr>
              <a:t>66%</a:t>
            </a:r>
            <a:endParaRPr lang="en-US" sz="3050" dirty="0"/>
          </a:p>
        </p:txBody>
      </p:sp>
      <p:pic>
        <p:nvPicPr>
          <p:cNvPr id="9" name="Image 1" descr="preencoded.png"/>
          <p:cNvPicPr>
            <a:picLocks noChangeAspect="1"/>
          </p:cNvPicPr>
          <p:nvPr/>
        </p:nvPicPr>
        <p:blipFill>
          <a:blip r:embed="rId4"/>
          <a:stretch>
            <a:fillRect/>
          </a:stretch>
        </p:blipFill>
        <p:spPr>
          <a:xfrm>
            <a:off x="4917456" y="1976934"/>
            <a:ext cx="2356783" cy="2356842"/>
          </a:xfrm>
          <a:prstGeom prst="rect">
            <a:avLst/>
          </a:prstGeom>
        </p:spPr>
      </p:pic>
      <p:sp>
        <p:nvSpPr>
          <p:cNvPr id="10" name="Text 6"/>
          <p:cNvSpPr/>
          <p:nvPr/>
        </p:nvSpPr>
        <p:spPr>
          <a:xfrm>
            <a:off x="4346565" y="4522192"/>
            <a:ext cx="3498564" cy="245566"/>
          </a:xfrm>
          <a:prstGeom prst="rect">
            <a:avLst/>
          </a:prstGeom>
          <a:noFill/>
          <a:ln/>
        </p:spPr>
        <p:txBody>
          <a:bodyPr wrap="none" lIns="0" tIns="0" rIns="0" bIns="0" rtlCol="0" anchor="t"/>
          <a:lstStyle/>
          <a:p>
            <a:pPr marL="0" indent="0" algn="ctr">
              <a:lnSpc>
                <a:spcPct val="104000"/>
              </a:lnSpc>
              <a:buNone/>
            </a:pPr>
            <a:r>
              <a:rPr lang="en-US" sz="1500" dirty="0">
                <a:solidFill>
                  <a:srgbClr val="2B4150"/>
                </a:solidFill>
                <a:latin typeface="MuseoModerno Medium" pitchFamily="34" charset="0"/>
                <a:ea typeface="MuseoModerno Medium" pitchFamily="34" charset="-122"/>
                <a:cs typeface="MuseoModerno Medium" pitchFamily="34" charset="-120"/>
              </a:rPr>
              <a:t>Tristezza e ansia</a:t>
            </a:r>
            <a:endParaRPr lang="en-US" sz="1500" dirty="0"/>
          </a:p>
        </p:txBody>
      </p:sp>
      <p:sp>
        <p:nvSpPr>
          <p:cNvPr id="11" name="Text 7"/>
          <p:cNvSpPr/>
          <p:nvPr/>
        </p:nvSpPr>
        <p:spPr>
          <a:xfrm>
            <a:off x="4346565" y="4857254"/>
            <a:ext cx="3498564" cy="490339"/>
          </a:xfrm>
          <a:prstGeom prst="rect">
            <a:avLst/>
          </a:prstGeom>
          <a:noFill/>
          <a:ln/>
        </p:spPr>
        <p:txBody>
          <a:bodyPr wrap="square" lIns="0" tIns="0" rIns="0" bIns="0" rtlCol="0" anchor="t">
            <a:normAutofit/>
          </a:bodyPr>
          <a:lstStyle/>
          <a:p>
            <a:pPr marL="0" indent="0" algn="ctr">
              <a:lnSpc>
                <a:spcPct val="130000"/>
              </a:lnSpc>
              <a:buNone/>
            </a:pPr>
            <a:r>
              <a:rPr lang="en-US" sz="1200" dirty="0">
                <a:solidFill>
                  <a:srgbClr val="2B4150"/>
                </a:solidFill>
                <a:latin typeface="Source Sans 3" pitchFamily="34" charset="0"/>
                <a:ea typeface="Source Sans 3" pitchFamily="34" charset="-122"/>
                <a:cs typeface="Source Sans 3" pitchFamily="34" charset="-120"/>
              </a:rPr>
              <a:t>Vissuti emotivi negativi legati al peso almeno occasionalmente nel corso della vita</a:t>
            </a:r>
            <a:endParaRPr lang="en-US" sz="1200" dirty="0"/>
          </a:p>
        </p:txBody>
      </p:sp>
      <p:sp>
        <p:nvSpPr>
          <p:cNvPr id="12" name="Text 8"/>
          <p:cNvSpPr/>
          <p:nvPr/>
        </p:nvSpPr>
        <p:spPr>
          <a:xfrm>
            <a:off x="8814572" y="2958902"/>
            <a:ext cx="1932534" cy="392807"/>
          </a:xfrm>
          <a:prstGeom prst="rect">
            <a:avLst/>
          </a:prstGeom>
          <a:noFill/>
          <a:ln/>
        </p:spPr>
        <p:txBody>
          <a:bodyPr wrap="none" lIns="0" tIns="0" rIns="0" bIns="0" rtlCol="0" anchor="t"/>
          <a:lstStyle/>
          <a:p>
            <a:pPr marL="0" indent="0" algn="ctr">
              <a:lnSpc>
                <a:spcPct val="83000"/>
              </a:lnSpc>
              <a:buNone/>
            </a:pPr>
            <a:r>
              <a:rPr lang="en-US" sz="3050" dirty="0">
                <a:solidFill>
                  <a:srgbClr val="2B4150"/>
                </a:solidFill>
                <a:latin typeface="MuseoModerno Medium" pitchFamily="34" charset="0"/>
                <a:ea typeface="MuseoModerno Medium" pitchFamily="34" charset="-122"/>
                <a:cs typeface="MuseoModerno Medium" pitchFamily="34" charset="-120"/>
              </a:rPr>
              <a:t>35%</a:t>
            </a:r>
            <a:endParaRPr lang="en-US" sz="3050" dirty="0"/>
          </a:p>
        </p:txBody>
      </p:sp>
      <p:pic>
        <p:nvPicPr>
          <p:cNvPr id="13" name="Image 2" descr="preencoded.png"/>
          <p:cNvPicPr>
            <a:picLocks noChangeAspect="1"/>
          </p:cNvPicPr>
          <p:nvPr/>
        </p:nvPicPr>
        <p:blipFill>
          <a:blip r:embed="rId5"/>
          <a:stretch>
            <a:fillRect/>
          </a:stretch>
        </p:blipFill>
        <p:spPr>
          <a:xfrm>
            <a:off x="8602547" y="1976934"/>
            <a:ext cx="2356783" cy="2356842"/>
          </a:xfrm>
          <a:prstGeom prst="rect">
            <a:avLst/>
          </a:prstGeom>
        </p:spPr>
      </p:pic>
      <p:sp>
        <p:nvSpPr>
          <p:cNvPr id="14" name="Text 9"/>
          <p:cNvSpPr/>
          <p:nvPr/>
        </p:nvSpPr>
        <p:spPr>
          <a:xfrm>
            <a:off x="8031656" y="4522192"/>
            <a:ext cx="3498564" cy="245566"/>
          </a:xfrm>
          <a:prstGeom prst="rect">
            <a:avLst/>
          </a:prstGeom>
          <a:noFill/>
          <a:ln/>
        </p:spPr>
        <p:txBody>
          <a:bodyPr wrap="none" lIns="0" tIns="0" rIns="0" bIns="0" rtlCol="0" anchor="t"/>
          <a:lstStyle/>
          <a:p>
            <a:pPr marL="0" indent="0" algn="ctr">
              <a:lnSpc>
                <a:spcPct val="104000"/>
              </a:lnSpc>
              <a:buNone/>
            </a:pPr>
            <a:r>
              <a:rPr lang="en-US" sz="1500" dirty="0">
                <a:solidFill>
                  <a:srgbClr val="2B4150"/>
                </a:solidFill>
                <a:latin typeface="MuseoModerno Medium" pitchFamily="34" charset="0"/>
                <a:ea typeface="MuseoModerno Medium" pitchFamily="34" charset="-122"/>
                <a:cs typeface="MuseoModerno Medium" pitchFamily="34" charset="-120"/>
              </a:rPr>
              <a:t>Evitamento delle cure</a:t>
            </a:r>
            <a:endParaRPr lang="en-US" sz="1500" dirty="0"/>
          </a:p>
        </p:txBody>
      </p:sp>
      <p:sp>
        <p:nvSpPr>
          <p:cNvPr id="15" name="Text 10"/>
          <p:cNvSpPr/>
          <p:nvPr/>
        </p:nvSpPr>
        <p:spPr>
          <a:xfrm>
            <a:off x="8031656" y="4857254"/>
            <a:ext cx="3498564" cy="490339"/>
          </a:xfrm>
          <a:prstGeom prst="rect">
            <a:avLst/>
          </a:prstGeom>
          <a:noFill/>
          <a:ln/>
        </p:spPr>
        <p:txBody>
          <a:bodyPr wrap="square" lIns="0" tIns="0" rIns="0" bIns="0" rtlCol="0" anchor="t">
            <a:normAutofit/>
          </a:bodyPr>
          <a:lstStyle/>
          <a:p>
            <a:pPr marL="0" indent="0" algn="ctr">
              <a:lnSpc>
                <a:spcPct val="130000"/>
              </a:lnSpc>
              <a:buNone/>
            </a:pPr>
            <a:r>
              <a:rPr lang="en-US" sz="1200" dirty="0">
                <a:solidFill>
                  <a:srgbClr val="2B4150"/>
                </a:solidFill>
                <a:latin typeface="Source Sans 3" pitchFamily="34" charset="0"/>
                <a:ea typeface="Source Sans 3" pitchFamily="34" charset="-122"/>
                <a:cs typeface="Source Sans 3" pitchFamily="34" charset="-120"/>
              </a:rPr>
              <a:t>Ha rinunciato a visite mediche per imbarazzo o anticipazione del giudizio</a:t>
            </a:r>
            <a:endParaRPr lang="en-US" sz="1200" dirty="0"/>
          </a:p>
        </p:txBody>
      </p:sp>
      <p:sp>
        <p:nvSpPr>
          <p:cNvPr id="16" name="Shape 11"/>
          <p:cNvSpPr/>
          <p:nvPr/>
        </p:nvSpPr>
        <p:spPr>
          <a:xfrm>
            <a:off x="661475" y="5515471"/>
            <a:ext cx="10868745" cy="852289"/>
          </a:xfrm>
          <a:prstGeom prst="roundRect">
            <a:avLst>
              <a:gd name="adj" fmla="val 2765"/>
            </a:avLst>
          </a:prstGeom>
          <a:solidFill>
            <a:srgbClr val="DBE8F0"/>
          </a:solidFill>
          <a:ln/>
        </p:spPr>
      </p:sp>
      <p:pic>
        <p:nvPicPr>
          <p:cNvPr id="17" name="Image 3" descr="preencoded.png"/>
          <p:cNvPicPr>
            <a:picLocks noChangeAspect="1"/>
          </p:cNvPicPr>
          <p:nvPr/>
        </p:nvPicPr>
        <p:blipFill>
          <a:blip r:embed="rId6"/>
          <a:stretch>
            <a:fillRect/>
          </a:stretch>
        </p:blipFill>
        <p:spPr>
          <a:xfrm>
            <a:off x="818534" y="5731470"/>
            <a:ext cx="196349" cy="157063"/>
          </a:xfrm>
          <a:prstGeom prst="rect">
            <a:avLst/>
          </a:prstGeom>
        </p:spPr>
      </p:pic>
      <p:sp>
        <p:nvSpPr>
          <p:cNvPr id="18" name="Text 12"/>
          <p:cNvSpPr/>
          <p:nvPr/>
        </p:nvSpPr>
        <p:spPr>
          <a:xfrm>
            <a:off x="1171943" y="5703888"/>
            <a:ext cx="10201218" cy="490339"/>
          </a:xfrm>
          <a:prstGeom prst="rect">
            <a:avLst/>
          </a:prstGeom>
          <a:noFill/>
          <a:ln/>
        </p:spPr>
        <p:txBody>
          <a:bodyPr wrap="square" lIns="0" tIns="0" rIns="0" bIns="0" rtlCol="0" anchor="t">
            <a:normAutofit/>
          </a:bodyPr>
          <a:lstStyle/>
          <a:p>
            <a:pPr marL="0" indent="0" algn="l">
              <a:lnSpc>
                <a:spcPct val="130000"/>
              </a:lnSpc>
              <a:buNone/>
            </a:pPr>
            <a:r>
              <a:rPr lang="en-US" sz="1200" dirty="0">
                <a:solidFill>
                  <a:srgbClr val="000000"/>
                </a:solidFill>
                <a:latin typeface="Source Sans 3" pitchFamily="34" charset="0"/>
                <a:ea typeface="Source Sans 3" pitchFamily="34" charset="-122"/>
                <a:cs typeface="Source Sans 3" pitchFamily="34" charset="-120"/>
              </a:rPr>
              <a:t>L'isolamento sociale e il senso di inadeguatezza si alimentano a vicenda, creando un circolo difficile da interrompere senza un supporto psicologico adeguato.</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619809" y="0"/>
            <a:ext cx="4571886" cy="6858000"/>
          </a:xfrm>
          <a:prstGeom prst="rect">
            <a:avLst/>
          </a:prstGeom>
        </p:spPr>
      </p:pic>
      <p:sp>
        <p:nvSpPr>
          <p:cNvPr id="3" name="Shape 0"/>
          <p:cNvSpPr/>
          <p:nvPr/>
        </p:nvSpPr>
        <p:spPr>
          <a:xfrm>
            <a:off x="661475" y="1073150"/>
            <a:ext cx="1115389" cy="251420"/>
          </a:xfrm>
          <a:prstGeom prst="roundRect">
            <a:avLst>
              <a:gd name="adj" fmla="val 7894"/>
            </a:avLst>
          </a:prstGeom>
          <a:solidFill>
            <a:srgbClr val="DBE8F0"/>
          </a:solidFill>
          <a:ln/>
        </p:spPr>
      </p:sp>
      <p:sp>
        <p:nvSpPr>
          <p:cNvPr id="4" name="Text 1"/>
          <p:cNvSpPr/>
          <p:nvPr/>
        </p:nvSpPr>
        <p:spPr>
          <a:xfrm>
            <a:off x="760691" y="1122759"/>
            <a:ext cx="1526541" cy="152202"/>
          </a:xfrm>
          <a:prstGeom prst="rect">
            <a:avLst/>
          </a:prstGeom>
          <a:noFill/>
          <a:ln/>
        </p:spPr>
        <p:txBody>
          <a:bodyPr wrap="none" lIns="0" tIns="0" rIns="0" bIns="0" rtlCol="0" anchor="t"/>
          <a:lstStyle/>
          <a:p>
            <a:pPr marL="0" indent="0" algn="l">
              <a:lnSpc>
                <a:spcPct val="96000"/>
              </a:lnSpc>
              <a:buNone/>
            </a:pPr>
            <a:r>
              <a:rPr lang="en-US" sz="1000" dirty="0">
                <a:solidFill>
                  <a:srgbClr val="2B4150"/>
                </a:solidFill>
                <a:latin typeface="Source Sans 3" pitchFamily="34" charset="0"/>
                <a:ea typeface="Source Sans 3" pitchFamily="34" charset="-122"/>
                <a:cs typeface="Source Sans 3" pitchFamily="34" charset="-120"/>
              </a:rPr>
              <a:t>TESTIMONIANZE</a:t>
            </a:r>
            <a:endParaRPr lang="en-US" sz="1000" dirty="0"/>
          </a:p>
        </p:txBody>
      </p:sp>
      <p:sp>
        <p:nvSpPr>
          <p:cNvPr id="5" name="Text 2"/>
          <p:cNvSpPr/>
          <p:nvPr/>
        </p:nvSpPr>
        <p:spPr>
          <a:xfrm>
            <a:off x="661475" y="1390650"/>
            <a:ext cx="6296860" cy="516731"/>
          </a:xfrm>
          <a:prstGeom prst="rect">
            <a:avLst/>
          </a:prstGeom>
          <a:noFill/>
          <a:ln/>
        </p:spPr>
        <p:txBody>
          <a:bodyPr wrap="none" lIns="0" tIns="0" rIns="0" bIns="0" rtlCol="0" anchor="t"/>
          <a:lstStyle/>
          <a:p>
            <a:pPr marL="0" indent="0" algn="l">
              <a:lnSpc>
                <a:spcPct val="104000"/>
              </a:lnSpc>
              <a:buNone/>
            </a:pPr>
            <a:r>
              <a:rPr lang="en-US" sz="3250" dirty="0">
                <a:solidFill>
                  <a:srgbClr val="124E73"/>
                </a:solidFill>
                <a:latin typeface="MuseoModerno Medium" pitchFamily="34" charset="0"/>
                <a:ea typeface="MuseoModerno Medium" pitchFamily="34" charset="-122"/>
                <a:cs typeface="MuseoModerno Medium" pitchFamily="34" charset="-120"/>
              </a:rPr>
              <a:t>Le Voci dei Partecipanti</a:t>
            </a:r>
            <a:endParaRPr lang="en-US" sz="3250" dirty="0"/>
          </a:p>
        </p:txBody>
      </p:sp>
      <p:sp>
        <p:nvSpPr>
          <p:cNvPr id="6" name="Shape 3"/>
          <p:cNvSpPr/>
          <p:nvPr/>
        </p:nvSpPr>
        <p:spPr>
          <a:xfrm>
            <a:off x="661475" y="2155428"/>
            <a:ext cx="3065783" cy="1374378"/>
          </a:xfrm>
          <a:prstGeom prst="roundRect">
            <a:avLst>
              <a:gd name="adj" fmla="val 1805"/>
            </a:avLst>
          </a:prstGeom>
          <a:solidFill>
            <a:srgbClr val="FFFCF5"/>
          </a:solidFill>
          <a:ln w="19050">
            <a:solidFill>
              <a:srgbClr val="D9D4C9"/>
            </a:solidFill>
            <a:prstDash val="solid"/>
          </a:ln>
        </p:spPr>
      </p:sp>
      <p:pic>
        <p:nvPicPr>
          <p:cNvPr id="7" name="Image 1" descr="preencoded.png"/>
          <p:cNvPicPr>
            <a:picLocks noChangeAspect="1"/>
          </p:cNvPicPr>
          <p:nvPr/>
        </p:nvPicPr>
        <p:blipFill>
          <a:blip r:embed="rId4"/>
          <a:stretch>
            <a:fillRect/>
          </a:stretch>
        </p:blipFill>
        <p:spPr>
          <a:xfrm>
            <a:off x="581308" y="2075259"/>
            <a:ext cx="198433" cy="198438"/>
          </a:xfrm>
          <a:prstGeom prst="rect">
            <a:avLst/>
          </a:prstGeom>
        </p:spPr>
      </p:pic>
      <p:pic>
        <p:nvPicPr>
          <p:cNvPr id="8" name="Image 2" descr="preencoded.png"/>
          <p:cNvPicPr>
            <a:picLocks noChangeAspect="1"/>
          </p:cNvPicPr>
          <p:nvPr/>
        </p:nvPicPr>
        <p:blipFill>
          <a:blip r:embed="rId5"/>
          <a:stretch>
            <a:fillRect/>
          </a:stretch>
        </p:blipFill>
        <p:spPr>
          <a:xfrm>
            <a:off x="3608992" y="3411538"/>
            <a:ext cx="198433" cy="198438"/>
          </a:xfrm>
          <a:prstGeom prst="rect">
            <a:avLst/>
          </a:prstGeom>
        </p:spPr>
      </p:pic>
      <p:sp>
        <p:nvSpPr>
          <p:cNvPr id="9" name="Text 4"/>
          <p:cNvSpPr/>
          <p:nvPr/>
        </p:nvSpPr>
        <p:spPr>
          <a:xfrm>
            <a:off x="928565" y="2422525"/>
            <a:ext cx="2531602" cy="264616"/>
          </a:xfrm>
          <a:prstGeom prst="rect">
            <a:avLst/>
          </a:prstGeom>
          <a:noFill/>
          <a:ln/>
        </p:spPr>
        <p:txBody>
          <a:bodyPr wrap="none" lIns="0" tIns="0" rIns="0" bIns="0" rtlCol="0" anchor="t"/>
          <a:lstStyle/>
          <a:p>
            <a:pPr marL="0" indent="0" algn="l">
              <a:lnSpc>
                <a:spcPct val="133000"/>
              </a:lnSpc>
              <a:buNone/>
            </a:pPr>
            <a:r>
              <a:rPr lang="en-US" sz="1300" dirty="0">
                <a:solidFill>
                  <a:srgbClr val="2B4150"/>
                </a:solidFill>
                <a:latin typeface="Source Sans 3" pitchFamily="34" charset="0"/>
                <a:ea typeface="Source Sans 3" pitchFamily="34" charset="-122"/>
                <a:cs typeface="Source Sans 3" pitchFamily="34" charset="-120"/>
              </a:rPr>
              <a:t>"</a:t>
            </a:r>
            <a:r>
              <a:rPr lang="en-US" sz="1300" i="1" dirty="0">
                <a:solidFill>
                  <a:srgbClr val="2B4150"/>
                </a:solidFill>
                <a:latin typeface="Source Sans 3" pitchFamily="34" charset="0"/>
                <a:ea typeface="Source Sans 3" pitchFamily="34" charset="-122"/>
                <a:cs typeface="Source Sans 3" pitchFamily="34" charset="-120"/>
              </a:rPr>
              <a:t>Mi vergogno di te.</a:t>
            </a:r>
            <a:r>
              <a:rPr lang="en-US" sz="1300" dirty="0">
                <a:solidFill>
                  <a:srgbClr val="2B4150"/>
                </a:solidFill>
                <a:latin typeface="Source Sans 3" pitchFamily="34" charset="0"/>
                <a:ea typeface="Source Sans 3" pitchFamily="34" charset="-122"/>
                <a:cs typeface="Source Sans 3" pitchFamily="34" charset="-120"/>
              </a:rPr>
              <a:t>"</a:t>
            </a:r>
            <a:endParaRPr lang="en-US" sz="1300" dirty="0"/>
          </a:p>
        </p:txBody>
      </p:sp>
      <p:sp>
        <p:nvSpPr>
          <p:cNvPr id="10" name="Text 5"/>
          <p:cNvSpPr/>
          <p:nvPr/>
        </p:nvSpPr>
        <p:spPr>
          <a:xfrm>
            <a:off x="928565" y="2786360"/>
            <a:ext cx="2531602" cy="211733"/>
          </a:xfrm>
          <a:prstGeom prst="rect">
            <a:avLst/>
          </a:prstGeom>
          <a:noFill/>
          <a:ln/>
        </p:spPr>
        <p:txBody>
          <a:bodyPr wrap="none" lIns="0" tIns="0" rIns="0" bIns="0" rtlCol="0" anchor="t"/>
          <a:lstStyle/>
          <a:p>
            <a:pPr marL="0" indent="0" algn="l">
              <a:lnSpc>
                <a:spcPct val="133000"/>
              </a:lnSpc>
              <a:buNone/>
            </a:pPr>
            <a:r>
              <a:rPr lang="en-US" sz="1000" dirty="0">
                <a:solidFill>
                  <a:srgbClr val="2B4150"/>
                </a:solidFill>
                <a:latin typeface="Source Sans 3" pitchFamily="34" charset="0"/>
                <a:ea typeface="Source Sans 3" pitchFamily="34" charset="-122"/>
                <a:cs typeface="Source Sans 3" pitchFamily="34" charset="-120"/>
              </a:rPr>
              <a:t>— In famiglia, durante l'infanzia</a:t>
            </a:r>
            <a:endParaRPr lang="en-US" sz="1000" dirty="0"/>
          </a:p>
        </p:txBody>
      </p:sp>
      <p:sp>
        <p:nvSpPr>
          <p:cNvPr id="11" name="Shape 6"/>
          <p:cNvSpPr/>
          <p:nvPr/>
        </p:nvSpPr>
        <p:spPr>
          <a:xfrm>
            <a:off x="3892552" y="2155428"/>
            <a:ext cx="3065783" cy="1374378"/>
          </a:xfrm>
          <a:prstGeom prst="roundRect">
            <a:avLst>
              <a:gd name="adj" fmla="val 1805"/>
            </a:avLst>
          </a:prstGeom>
          <a:solidFill>
            <a:srgbClr val="FFFCF5"/>
          </a:solidFill>
          <a:ln w="19050">
            <a:solidFill>
              <a:srgbClr val="D9D4C9"/>
            </a:solidFill>
            <a:prstDash val="solid"/>
          </a:ln>
        </p:spPr>
      </p:sp>
      <p:pic>
        <p:nvPicPr>
          <p:cNvPr id="12" name="Image 3" descr="preencoded.png"/>
          <p:cNvPicPr>
            <a:picLocks noChangeAspect="1"/>
          </p:cNvPicPr>
          <p:nvPr/>
        </p:nvPicPr>
        <p:blipFill>
          <a:blip r:embed="rId4"/>
          <a:stretch>
            <a:fillRect/>
          </a:stretch>
        </p:blipFill>
        <p:spPr>
          <a:xfrm>
            <a:off x="3812385" y="2075259"/>
            <a:ext cx="198433" cy="198438"/>
          </a:xfrm>
          <a:prstGeom prst="rect">
            <a:avLst/>
          </a:prstGeom>
        </p:spPr>
      </p:pic>
      <p:pic>
        <p:nvPicPr>
          <p:cNvPr id="13" name="Image 4" descr="preencoded.png"/>
          <p:cNvPicPr>
            <a:picLocks noChangeAspect="1"/>
          </p:cNvPicPr>
          <p:nvPr/>
        </p:nvPicPr>
        <p:blipFill>
          <a:blip r:embed="rId5"/>
          <a:stretch>
            <a:fillRect/>
          </a:stretch>
        </p:blipFill>
        <p:spPr>
          <a:xfrm>
            <a:off x="6840069" y="3411538"/>
            <a:ext cx="198433" cy="198438"/>
          </a:xfrm>
          <a:prstGeom prst="rect">
            <a:avLst/>
          </a:prstGeom>
        </p:spPr>
      </p:pic>
      <p:sp>
        <p:nvSpPr>
          <p:cNvPr id="14" name="Text 7"/>
          <p:cNvSpPr/>
          <p:nvPr/>
        </p:nvSpPr>
        <p:spPr>
          <a:xfrm>
            <a:off x="4159642" y="2422525"/>
            <a:ext cx="2531602" cy="529233"/>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2B4150"/>
                </a:solidFill>
                <a:latin typeface="Source Sans 3" pitchFamily="34" charset="0"/>
                <a:ea typeface="Source Sans 3" pitchFamily="34" charset="-122"/>
                <a:cs typeface="Source Sans 3" pitchFamily="34" charset="-120"/>
              </a:rPr>
              <a:t>"</a:t>
            </a:r>
            <a:r>
              <a:rPr lang="en-US" sz="1300" i="1" dirty="0">
                <a:solidFill>
                  <a:srgbClr val="2B4150"/>
                </a:solidFill>
                <a:latin typeface="Source Sans 3" pitchFamily="34" charset="0"/>
                <a:ea typeface="Source Sans 3" pitchFamily="34" charset="-122"/>
                <a:cs typeface="Source Sans 3" pitchFamily="34" charset="-120"/>
              </a:rPr>
              <a:t>Per la sua taglia non abbiamo nulla.</a:t>
            </a:r>
            <a:r>
              <a:rPr lang="en-US" sz="1300" dirty="0">
                <a:solidFill>
                  <a:srgbClr val="2B4150"/>
                </a:solidFill>
                <a:latin typeface="Source Sans 3" pitchFamily="34" charset="0"/>
                <a:ea typeface="Source Sans 3" pitchFamily="34" charset="-122"/>
                <a:cs typeface="Source Sans 3" pitchFamily="34" charset="-120"/>
              </a:rPr>
              <a:t>"</a:t>
            </a:r>
            <a:endParaRPr lang="en-US" sz="1300" dirty="0"/>
          </a:p>
        </p:txBody>
      </p:sp>
      <p:sp>
        <p:nvSpPr>
          <p:cNvPr id="15" name="Text 8"/>
          <p:cNvSpPr/>
          <p:nvPr/>
        </p:nvSpPr>
        <p:spPr>
          <a:xfrm>
            <a:off x="4159642" y="3050977"/>
            <a:ext cx="2531602" cy="211733"/>
          </a:xfrm>
          <a:prstGeom prst="rect">
            <a:avLst/>
          </a:prstGeom>
          <a:noFill/>
          <a:ln/>
        </p:spPr>
        <p:txBody>
          <a:bodyPr wrap="none" lIns="0" tIns="0" rIns="0" bIns="0" rtlCol="0" anchor="t"/>
          <a:lstStyle/>
          <a:p>
            <a:pPr marL="0" indent="0" algn="l">
              <a:lnSpc>
                <a:spcPct val="133000"/>
              </a:lnSpc>
              <a:buNone/>
            </a:pPr>
            <a:r>
              <a:rPr lang="en-US" sz="1000" dirty="0">
                <a:solidFill>
                  <a:srgbClr val="2B4150"/>
                </a:solidFill>
                <a:latin typeface="Source Sans 3" pitchFamily="34" charset="0"/>
                <a:ea typeface="Source Sans 3" pitchFamily="34" charset="-122"/>
                <a:cs typeface="Source Sans 3" pitchFamily="34" charset="-120"/>
              </a:rPr>
              <a:t>— In un negozio di abbigliamento</a:t>
            </a:r>
            <a:endParaRPr lang="en-US" sz="1000" dirty="0"/>
          </a:p>
        </p:txBody>
      </p:sp>
      <p:sp>
        <p:nvSpPr>
          <p:cNvPr id="16" name="Shape 9"/>
          <p:cNvSpPr/>
          <p:nvPr/>
        </p:nvSpPr>
        <p:spPr>
          <a:xfrm>
            <a:off x="661475" y="3695105"/>
            <a:ext cx="6296860" cy="1109762"/>
          </a:xfrm>
          <a:prstGeom prst="roundRect">
            <a:avLst>
              <a:gd name="adj" fmla="val 2235"/>
            </a:avLst>
          </a:prstGeom>
          <a:solidFill>
            <a:srgbClr val="FFFCF5"/>
          </a:solidFill>
          <a:ln w="19050">
            <a:solidFill>
              <a:srgbClr val="D9D4C9"/>
            </a:solidFill>
            <a:prstDash val="solid"/>
          </a:ln>
        </p:spPr>
      </p:sp>
      <p:pic>
        <p:nvPicPr>
          <p:cNvPr id="17" name="Image 5" descr="preencoded.png"/>
          <p:cNvPicPr>
            <a:picLocks noChangeAspect="1"/>
          </p:cNvPicPr>
          <p:nvPr/>
        </p:nvPicPr>
        <p:blipFill>
          <a:blip r:embed="rId4"/>
          <a:stretch>
            <a:fillRect/>
          </a:stretch>
        </p:blipFill>
        <p:spPr>
          <a:xfrm>
            <a:off x="581308" y="3614936"/>
            <a:ext cx="198433" cy="198438"/>
          </a:xfrm>
          <a:prstGeom prst="rect">
            <a:avLst/>
          </a:prstGeom>
        </p:spPr>
      </p:pic>
      <p:pic>
        <p:nvPicPr>
          <p:cNvPr id="18" name="Image 6" descr="preencoded.png"/>
          <p:cNvPicPr>
            <a:picLocks noChangeAspect="1"/>
          </p:cNvPicPr>
          <p:nvPr/>
        </p:nvPicPr>
        <p:blipFill>
          <a:blip r:embed="rId5"/>
          <a:stretch>
            <a:fillRect/>
          </a:stretch>
        </p:blipFill>
        <p:spPr>
          <a:xfrm>
            <a:off x="6840069" y="4686598"/>
            <a:ext cx="198433" cy="198438"/>
          </a:xfrm>
          <a:prstGeom prst="rect">
            <a:avLst/>
          </a:prstGeom>
        </p:spPr>
      </p:pic>
      <p:sp>
        <p:nvSpPr>
          <p:cNvPr id="19" name="Text 10"/>
          <p:cNvSpPr/>
          <p:nvPr/>
        </p:nvSpPr>
        <p:spPr>
          <a:xfrm>
            <a:off x="928565" y="3962202"/>
            <a:ext cx="5762679" cy="264616"/>
          </a:xfrm>
          <a:prstGeom prst="rect">
            <a:avLst/>
          </a:prstGeom>
          <a:noFill/>
          <a:ln/>
        </p:spPr>
        <p:txBody>
          <a:bodyPr wrap="none" lIns="0" tIns="0" rIns="0" bIns="0" rtlCol="0" anchor="t"/>
          <a:lstStyle/>
          <a:p>
            <a:pPr marL="0" indent="0" algn="l">
              <a:lnSpc>
                <a:spcPct val="133000"/>
              </a:lnSpc>
              <a:buNone/>
            </a:pPr>
            <a:r>
              <a:rPr lang="en-US" sz="1300" dirty="0">
                <a:solidFill>
                  <a:srgbClr val="2B4150"/>
                </a:solidFill>
                <a:latin typeface="Source Sans 3" pitchFamily="34" charset="0"/>
                <a:ea typeface="Source Sans 3" pitchFamily="34" charset="-122"/>
                <a:cs typeface="Source Sans 3" pitchFamily="34" charset="-120"/>
              </a:rPr>
              <a:t>"</a:t>
            </a:r>
            <a:r>
              <a:rPr lang="en-US" sz="1300" i="1" dirty="0">
                <a:solidFill>
                  <a:srgbClr val="2B4150"/>
                </a:solidFill>
                <a:latin typeface="Source Sans 3" pitchFamily="34" charset="0"/>
                <a:ea typeface="Source Sans 3" pitchFamily="34" charset="-122"/>
                <a:cs typeface="Source Sans 3" pitchFamily="34" charset="-120"/>
              </a:rPr>
              <a:t>Mi sentivo umiliato dal mondo intero.</a:t>
            </a:r>
            <a:r>
              <a:rPr lang="en-US" sz="1300" dirty="0">
                <a:solidFill>
                  <a:srgbClr val="2B4150"/>
                </a:solidFill>
                <a:latin typeface="Source Sans 3" pitchFamily="34" charset="0"/>
                <a:ea typeface="Source Sans 3" pitchFamily="34" charset="-122"/>
                <a:cs typeface="Source Sans 3" pitchFamily="34" charset="-120"/>
              </a:rPr>
              <a:t>"</a:t>
            </a:r>
            <a:endParaRPr lang="en-US" sz="1300" dirty="0"/>
          </a:p>
        </p:txBody>
      </p:sp>
      <p:sp>
        <p:nvSpPr>
          <p:cNvPr id="20" name="Text 11"/>
          <p:cNvSpPr/>
          <p:nvPr/>
        </p:nvSpPr>
        <p:spPr>
          <a:xfrm>
            <a:off x="928565" y="4326037"/>
            <a:ext cx="5762679" cy="211733"/>
          </a:xfrm>
          <a:prstGeom prst="rect">
            <a:avLst/>
          </a:prstGeom>
          <a:noFill/>
          <a:ln/>
        </p:spPr>
        <p:txBody>
          <a:bodyPr wrap="none" lIns="0" tIns="0" rIns="0" bIns="0" rtlCol="0" anchor="t"/>
          <a:lstStyle/>
          <a:p>
            <a:pPr marL="0" indent="0" algn="l">
              <a:lnSpc>
                <a:spcPct val="133000"/>
              </a:lnSpc>
              <a:buNone/>
            </a:pPr>
            <a:r>
              <a:rPr lang="en-US" sz="1000" dirty="0">
                <a:solidFill>
                  <a:srgbClr val="2B4150"/>
                </a:solidFill>
                <a:latin typeface="Source Sans 3" pitchFamily="34" charset="0"/>
                <a:ea typeface="Source Sans 3" pitchFamily="34" charset="-122"/>
                <a:cs typeface="Source Sans 3" pitchFamily="34" charset="-120"/>
              </a:rPr>
              <a:t>— Dopo una visita medica</a:t>
            </a:r>
            <a:endParaRPr lang="en-US" sz="1000" dirty="0"/>
          </a:p>
        </p:txBody>
      </p:sp>
      <p:sp>
        <p:nvSpPr>
          <p:cNvPr id="21" name="Text 12"/>
          <p:cNvSpPr/>
          <p:nvPr/>
        </p:nvSpPr>
        <p:spPr>
          <a:xfrm>
            <a:off x="661475" y="4990902"/>
            <a:ext cx="6296860" cy="793849"/>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2B4150"/>
                </a:solidFill>
                <a:latin typeface="Source Sans 3" pitchFamily="34" charset="0"/>
                <a:ea typeface="Source Sans 3" pitchFamily="34" charset="-122"/>
                <a:cs typeface="Source Sans 3" pitchFamily="34" charset="-120"/>
              </a:rPr>
              <a:t>Le esperienze ricorrenti riguardano negozi di abbigliamento, colloqui di lavoro, contesti scolastici e ambulatori medici. Il filo comune è il </a:t>
            </a:r>
            <a:r>
              <a:rPr lang="en-US" sz="1300" b="1" dirty="0">
                <a:solidFill>
                  <a:srgbClr val="2B4150"/>
                </a:solidFill>
                <a:latin typeface="Source Sans 3 Bold" pitchFamily="34" charset="0"/>
                <a:ea typeface="Source Sans 3 Bold" pitchFamily="34" charset="-122"/>
                <a:cs typeface="Source Sans 3 Bold" pitchFamily="34" charset="-120"/>
              </a:rPr>
              <a:t>senso profondo di esclusione</a:t>
            </a:r>
            <a:r>
              <a:rPr lang="en-US" sz="1300" dirty="0">
                <a:solidFill>
                  <a:srgbClr val="2B4150"/>
                </a:solidFill>
                <a:latin typeface="Source Sans 3" pitchFamily="34" charset="0"/>
                <a:ea typeface="Source Sans 3" pitchFamily="34" charset="-122"/>
                <a:cs typeface="Source Sans 3" pitchFamily="34" charset="-120"/>
              </a:rPr>
              <a:t> e la </a:t>
            </a:r>
            <a:r>
              <a:rPr lang="en-US" sz="1300" b="1" dirty="0">
                <a:solidFill>
                  <a:srgbClr val="2B4150"/>
                </a:solidFill>
                <a:latin typeface="Source Sans 3 Bold" pitchFamily="34" charset="0"/>
                <a:ea typeface="Source Sans 3 Bold" pitchFamily="34" charset="-122"/>
                <a:cs typeface="Source Sans 3 Bold" pitchFamily="34" charset="-120"/>
              </a:rPr>
              <a:t>ferita all'identità</a:t>
            </a:r>
            <a:r>
              <a:rPr lang="en-US" sz="1300" dirty="0">
                <a:solidFill>
                  <a:srgbClr val="2B4150"/>
                </a:solidFill>
                <a:latin typeface="Source Sans 3" pitchFamily="34" charset="0"/>
                <a:ea typeface="Source Sans 3" pitchFamily="34" charset="-122"/>
                <a:cs typeface="Source Sans 3" pitchFamily="34" charset="-120"/>
              </a:rPr>
              <a:t> che questi episodi lasciano nel tempo.</a:t>
            </a:r>
            <a:endParaRPr lang="en-US" sz="13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661475" y="1136452"/>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124E73"/>
                </a:solidFill>
                <a:latin typeface="MuseoModerno Medium" pitchFamily="34" charset="0"/>
                <a:ea typeface="MuseoModerno Medium" pitchFamily="34" charset="-122"/>
                <a:cs typeface="MuseoModerno Medium" pitchFamily="34" charset="-120"/>
              </a:rPr>
              <a:t>Discussione: Lo Stigma Come Determinante di Salute</a:t>
            </a:r>
            <a:endParaRPr lang="en-US" sz="3250" dirty="0"/>
          </a:p>
        </p:txBody>
      </p:sp>
      <p:sp>
        <p:nvSpPr>
          <p:cNvPr id="3" name="Text 1"/>
          <p:cNvSpPr/>
          <p:nvPr/>
        </p:nvSpPr>
        <p:spPr>
          <a:xfrm>
            <a:off x="661475" y="2066528"/>
            <a:ext cx="5232666" cy="258465"/>
          </a:xfrm>
          <a:prstGeom prst="rect">
            <a:avLst/>
          </a:prstGeom>
          <a:noFill/>
          <a:ln/>
        </p:spPr>
        <p:txBody>
          <a:bodyPr wrap="none" lIns="0" tIns="0" rIns="0" bIns="0" rtlCol="0" anchor="t"/>
          <a:lstStyle/>
          <a:p>
            <a:pPr marL="0" indent="0" algn="l">
              <a:lnSpc>
                <a:spcPct val="104000"/>
              </a:lnSpc>
              <a:buNone/>
            </a:pPr>
            <a:r>
              <a:rPr lang="en-US" sz="1600" dirty="0">
                <a:solidFill>
                  <a:srgbClr val="124E73"/>
                </a:solidFill>
                <a:latin typeface="MuseoModerno Medium" pitchFamily="34" charset="0"/>
                <a:ea typeface="MuseoModerno Medium" pitchFamily="34" charset="-122"/>
                <a:cs typeface="MuseoModerno Medium" pitchFamily="34" charset="-120"/>
              </a:rPr>
              <a:t>Cosa ci dicono i dati</a:t>
            </a:r>
            <a:endParaRPr lang="en-US" sz="1600" dirty="0"/>
          </a:p>
        </p:txBody>
      </p:sp>
      <p:pic>
        <p:nvPicPr>
          <p:cNvPr id="4" name="Image 0" descr="preencoded.png"/>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642425" y="2491978"/>
            <a:ext cx="2531999" cy="1778794"/>
          </a:xfrm>
          <a:prstGeom prst="rect">
            <a:avLst/>
          </a:prstGeom>
        </p:spPr>
      </p:pic>
      <p:sp>
        <p:nvSpPr>
          <p:cNvPr id="5" name="Text 2"/>
          <p:cNvSpPr/>
          <p:nvPr/>
        </p:nvSpPr>
        <p:spPr>
          <a:xfrm>
            <a:off x="864868" y="2511028"/>
            <a:ext cx="2309556" cy="516930"/>
          </a:xfrm>
          <a:prstGeom prst="rect">
            <a:avLst/>
          </a:prstGeom>
          <a:noFill/>
          <a:ln/>
        </p:spPr>
        <p:txBody>
          <a:bodyPr wrap="square" lIns="0" tIns="0" rIns="0" bIns="0" rtlCol="0" anchor="t">
            <a:normAutofit/>
          </a:bodyPr>
          <a:lstStyle/>
          <a:p>
            <a:pPr marL="0" indent="0" algn="l">
              <a:lnSpc>
                <a:spcPct val="104000"/>
              </a:lnSpc>
              <a:buNone/>
            </a:pPr>
            <a:r>
              <a:rPr lang="en-US" sz="1600" dirty="0">
                <a:solidFill>
                  <a:srgbClr val="2B4150"/>
                </a:solidFill>
                <a:latin typeface="MuseoModerno Medium" pitchFamily="34" charset="0"/>
                <a:ea typeface="MuseoModerno Medium" pitchFamily="34" charset="-122"/>
                <a:cs typeface="MuseoModerno Medium" pitchFamily="34" charset="-120"/>
              </a:rPr>
              <a:t>Peggioramento del benessere psicologico</a:t>
            </a:r>
            <a:endParaRPr lang="en-US" sz="1600" dirty="0"/>
          </a:p>
        </p:txBody>
      </p:sp>
      <p:sp>
        <p:nvSpPr>
          <p:cNvPr id="6" name="Text 3"/>
          <p:cNvSpPr/>
          <p:nvPr/>
        </p:nvSpPr>
        <p:spPr>
          <a:xfrm>
            <a:off x="864868" y="3193256"/>
            <a:ext cx="2309556" cy="1058466"/>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2B4150"/>
                </a:solidFill>
                <a:latin typeface="Source Sans 3" pitchFamily="34" charset="0"/>
                <a:ea typeface="Source Sans 3" pitchFamily="34" charset="-122"/>
                <a:cs typeface="Source Sans 3" pitchFamily="34" charset="-120"/>
              </a:rPr>
              <a:t>Ansia, depressione e autosvalutazione come conseguenze dirette dello stigma cronico</a:t>
            </a:r>
            <a:endParaRPr lang="en-US" sz="1300" dirty="0"/>
          </a:p>
        </p:txBody>
      </p:sp>
      <p:pic>
        <p:nvPicPr>
          <p:cNvPr id="7" name="Image 1" descr="preencoded.png"/>
          <p:cNvPicPr>
            <a:picLocks noChangeAspect="1"/>
          </p:cNvPicPr>
          <p:nvPr/>
        </p:nvPicPr>
        <p:blipFill>
          <a:blip r:embed="rId3">
            <a:extLst>
              <a:ext uri="{96DAC541-7B7A-43D3-8B79-37D633B846F1}">
                <asvg:svgBlip xmlns:asvg="http://schemas.microsoft.com/office/drawing/2016/SVG/main" xmlns="" r:embed="rId5"/>
              </a:ext>
            </a:extLst>
          </a:blip>
          <a:stretch>
            <a:fillRect/>
          </a:stretch>
        </p:blipFill>
        <p:spPr>
          <a:xfrm>
            <a:off x="3362042" y="2491978"/>
            <a:ext cx="2532098" cy="1778794"/>
          </a:xfrm>
          <a:prstGeom prst="rect">
            <a:avLst/>
          </a:prstGeom>
        </p:spPr>
      </p:pic>
      <p:sp>
        <p:nvSpPr>
          <p:cNvPr id="8" name="Text 4"/>
          <p:cNvSpPr/>
          <p:nvPr/>
        </p:nvSpPr>
        <p:spPr>
          <a:xfrm>
            <a:off x="3584485" y="2511028"/>
            <a:ext cx="2309656" cy="258465"/>
          </a:xfrm>
          <a:prstGeom prst="rect">
            <a:avLst/>
          </a:prstGeom>
          <a:noFill/>
          <a:ln/>
        </p:spPr>
        <p:txBody>
          <a:bodyPr wrap="none" lIns="0" tIns="0" rIns="0" bIns="0" rtlCol="0" anchor="t"/>
          <a:lstStyle/>
          <a:p>
            <a:pPr marL="0" indent="0" algn="l">
              <a:lnSpc>
                <a:spcPct val="104000"/>
              </a:lnSpc>
              <a:buNone/>
            </a:pPr>
            <a:r>
              <a:rPr lang="en-US" sz="1600" dirty="0">
                <a:solidFill>
                  <a:srgbClr val="2B4150"/>
                </a:solidFill>
                <a:latin typeface="MuseoModerno Medium" pitchFamily="34" charset="0"/>
                <a:ea typeface="MuseoModerno Medium" pitchFamily="34" charset="-122"/>
                <a:cs typeface="MuseoModerno Medium" pitchFamily="34" charset="-120"/>
              </a:rPr>
              <a:t>Ostacolo alle cure</a:t>
            </a:r>
            <a:endParaRPr lang="en-US" sz="1600" dirty="0"/>
          </a:p>
        </p:txBody>
      </p:sp>
      <p:sp>
        <p:nvSpPr>
          <p:cNvPr id="9" name="Text 5"/>
          <p:cNvSpPr/>
          <p:nvPr/>
        </p:nvSpPr>
        <p:spPr>
          <a:xfrm>
            <a:off x="3584485" y="2934791"/>
            <a:ext cx="2309656" cy="793849"/>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2B4150"/>
                </a:solidFill>
                <a:latin typeface="Source Sans 3" pitchFamily="34" charset="0"/>
                <a:ea typeface="Source Sans 3" pitchFamily="34" charset="-122"/>
                <a:cs typeface="Source Sans 3" pitchFamily="34" charset="-120"/>
              </a:rPr>
              <a:t>L'evitamento delle visite mediche compromette diagnosi precoce e aderenza terapeutica</a:t>
            </a:r>
            <a:endParaRPr lang="en-US" sz="1300" dirty="0"/>
          </a:p>
        </p:txBody>
      </p:sp>
      <p:pic>
        <p:nvPicPr>
          <p:cNvPr id="10" name="Image 2" descr="preencoded.png"/>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642425" y="4563368"/>
            <a:ext cx="5251715" cy="991096"/>
          </a:xfrm>
          <a:prstGeom prst="rect">
            <a:avLst/>
          </a:prstGeom>
        </p:spPr>
      </p:pic>
      <p:sp>
        <p:nvSpPr>
          <p:cNvPr id="11" name="Text 6"/>
          <p:cNvSpPr/>
          <p:nvPr/>
        </p:nvSpPr>
        <p:spPr>
          <a:xfrm>
            <a:off x="864868" y="4582418"/>
            <a:ext cx="5029273" cy="258465"/>
          </a:xfrm>
          <a:prstGeom prst="rect">
            <a:avLst/>
          </a:prstGeom>
          <a:noFill/>
          <a:ln/>
        </p:spPr>
        <p:txBody>
          <a:bodyPr wrap="none" lIns="0" tIns="0" rIns="0" bIns="0" rtlCol="0" anchor="t"/>
          <a:lstStyle/>
          <a:p>
            <a:pPr marL="0" indent="0" algn="l">
              <a:lnSpc>
                <a:spcPct val="104000"/>
              </a:lnSpc>
              <a:buNone/>
            </a:pPr>
            <a:r>
              <a:rPr lang="en-US" sz="1600" dirty="0">
                <a:solidFill>
                  <a:srgbClr val="2B4150"/>
                </a:solidFill>
                <a:latin typeface="MuseoModerno Medium" pitchFamily="34" charset="0"/>
                <a:ea typeface="MuseoModerno Medium" pitchFamily="34" charset="-122"/>
                <a:cs typeface="MuseoModerno Medium" pitchFamily="34" charset="-120"/>
              </a:rPr>
              <a:t>Isolamento e autosvalutazione</a:t>
            </a:r>
            <a:endParaRPr lang="en-US" sz="1600" dirty="0"/>
          </a:p>
        </p:txBody>
      </p:sp>
      <p:sp>
        <p:nvSpPr>
          <p:cNvPr id="12" name="Text 7"/>
          <p:cNvSpPr/>
          <p:nvPr/>
        </p:nvSpPr>
        <p:spPr>
          <a:xfrm>
            <a:off x="864868" y="5006181"/>
            <a:ext cx="5029273" cy="529233"/>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2B4150"/>
                </a:solidFill>
                <a:latin typeface="Source Sans 3" pitchFamily="34" charset="0"/>
                <a:ea typeface="Source Sans 3" pitchFamily="34" charset="-122"/>
                <a:cs typeface="Source Sans 3" pitchFamily="34" charset="-120"/>
              </a:rPr>
              <a:t>Il ritiro sociale riduce le reti di supporto proprio quando sarebbero più necessarie</a:t>
            </a:r>
            <a:endParaRPr lang="en-US" sz="1300" dirty="0"/>
          </a:p>
        </p:txBody>
      </p:sp>
      <p:sp>
        <p:nvSpPr>
          <p:cNvPr id="13" name="Shape 8"/>
          <p:cNvSpPr/>
          <p:nvPr/>
        </p:nvSpPr>
        <p:spPr>
          <a:xfrm>
            <a:off x="6184844" y="1901230"/>
            <a:ext cx="5470785" cy="3820220"/>
          </a:xfrm>
          <a:prstGeom prst="roundRect">
            <a:avLst>
              <a:gd name="adj" fmla="val 649"/>
            </a:avLst>
          </a:prstGeom>
          <a:solidFill>
            <a:srgbClr val="325F7B"/>
          </a:solidFill>
          <a:ln/>
        </p:spPr>
      </p:sp>
      <p:sp>
        <p:nvSpPr>
          <p:cNvPr id="14" name="Text 9"/>
          <p:cNvSpPr/>
          <p:nvPr/>
        </p:nvSpPr>
        <p:spPr>
          <a:xfrm>
            <a:off x="6350139" y="2066528"/>
            <a:ext cx="5140196" cy="258465"/>
          </a:xfrm>
          <a:prstGeom prst="rect">
            <a:avLst/>
          </a:prstGeom>
          <a:noFill/>
          <a:ln/>
        </p:spPr>
        <p:txBody>
          <a:bodyPr wrap="none" lIns="0" tIns="0" rIns="0" bIns="0" rtlCol="0" anchor="t"/>
          <a:lstStyle/>
          <a:p>
            <a:pPr marL="0" indent="0" algn="l">
              <a:lnSpc>
                <a:spcPct val="104000"/>
              </a:lnSpc>
              <a:buNone/>
            </a:pPr>
            <a:r>
              <a:rPr lang="en-US" sz="1600" dirty="0">
                <a:solidFill>
                  <a:srgbClr val="FFFFFF"/>
                </a:solidFill>
                <a:latin typeface="MuseoModerno Medium" pitchFamily="34" charset="0"/>
                <a:ea typeface="MuseoModerno Medium" pitchFamily="34" charset="-122"/>
                <a:cs typeface="MuseoModerno Medium" pitchFamily="34" charset="-120"/>
              </a:rPr>
              <a:t>Il Messaggio Fondamentale</a:t>
            </a:r>
            <a:endParaRPr lang="en-US" sz="1600" dirty="0"/>
          </a:p>
        </p:txBody>
      </p:sp>
      <p:sp>
        <p:nvSpPr>
          <p:cNvPr id="15" name="Text 10"/>
          <p:cNvSpPr/>
          <p:nvPr/>
        </p:nvSpPr>
        <p:spPr>
          <a:xfrm>
            <a:off x="6350139" y="2490291"/>
            <a:ext cx="5140196" cy="793849"/>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FFFFFF"/>
                </a:solidFill>
                <a:latin typeface="Source Sans 3" pitchFamily="34" charset="0"/>
                <a:ea typeface="Source Sans 3" pitchFamily="34" charset="-122"/>
                <a:cs typeface="Source Sans 3" pitchFamily="34" charset="-120"/>
              </a:rPr>
              <a:t>La colpevolizzazione non cura l'obesità. Al contrario, aggrava il danno psicologico, allontana il paziente dai percorsi di cura e alimenta il circolo vizioso dello stigma interiorizzato.</a:t>
            </a:r>
            <a:endParaRPr lang="en-US" sz="1300" dirty="0"/>
          </a:p>
        </p:txBody>
      </p:sp>
      <p:sp>
        <p:nvSpPr>
          <p:cNvPr id="16" name="Text 11"/>
          <p:cNvSpPr/>
          <p:nvPr/>
        </p:nvSpPr>
        <p:spPr>
          <a:xfrm>
            <a:off x="6598179" y="3619004"/>
            <a:ext cx="5501740" cy="264616"/>
          </a:xfrm>
          <a:prstGeom prst="rect">
            <a:avLst/>
          </a:prstGeom>
          <a:noFill/>
          <a:ln/>
        </p:spPr>
        <p:txBody>
          <a:bodyPr wrap="none" lIns="0" tIns="0" rIns="0" bIns="0" rtlCol="0" anchor="t"/>
          <a:lstStyle/>
          <a:p>
            <a:pPr marL="0" indent="0" algn="l">
              <a:lnSpc>
                <a:spcPct val="133000"/>
              </a:lnSpc>
              <a:buNone/>
            </a:pPr>
            <a:r>
              <a:rPr lang="en-US" sz="1300" dirty="0">
                <a:solidFill>
                  <a:srgbClr val="FFFFFF"/>
                </a:solidFill>
                <a:latin typeface="Source Sans 3" pitchFamily="34" charset="0"/>
                <a:ea typeface="Source Sans 3" pitchFamily="34" charset="-122"/>
                <a:cs typeface="Source Sans 3" pitchFamily="34" charset="-120"/>
              </a:rPr>
              <a:t>"La colpevolizzazione non cura l'obesità. La cura inizia con il rispetto."</a:t>
            </a:r>
            <a:endParaRPr lang="en-US" sz="1300" dirty="0"/>
          </a:p>
        </p:txBody>
      </p:sp>
      <p:sp>
        <p:nvSpPr>
          <p:cNvPr id="17" name="Shape 12"/>
          <p:cNvSpPr/>
          <p:nvPr/>
        </p:nvSpPr>
        <p:spPr>
          <a:xfrm>
            <a:off x="6350139" y="3470176"/>
            <a:ext cx="19050" cy="562273"/>
          </a:xfrm>
          <a:prstGeom prst="roundRect">
            <a:avLst>
              <a:gd name="adj" fmla="val 49999"/>
            </a:avLst>
          </a:prstGeom>
          <a:solidFill>
            <a:srgbClr val="325F7B"/>
          </a:solidFill>
          <a:ln/>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661475" y="923826"/>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124E73"/>
                </a:solidFill>
                <a:latin typeface="MuseoModerno Medium" pitchFamily="34" charset="0"/>
                <a:ea typeface="MuseoModerno Medium" pitchFamily="34" charset="-122"/>
                <a:cs typeface="MuseoModerno Medium" pitchFamily="34" charset="-120"/>
              </a:rPr>
              <a:t>Conclusioni e Raccomandazioni</a:t>
            </a:r>
            <a:endParaRPr lang="en-US" sz="3250" dirty="0"/>
          </a:p>
        </p:txBody>
      </p:sp>
      <p:sp>
        <p:nvSpPr>
          <p:cNvPr id="3" name="Text 1"/>
          <p:cNvSpPr/>
          <p:nvPr/>
        </p:nvSpPr>
        <p:spPr>
          <a:xfrm>
            <a:off x="661475" y="1771253"/>
            <a:ext cx="10868745" cy="529233"/>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2B4150"/>
                </a:solidFill>
                <a:latin typeface="Source Sans 3" pitchFamily="34" charset="0"/>
                <a:ea typeface="Source Sans 3" pitchFamily="34" charset="-122"/>
                <a:cs typeface="Source Sans 3" pitchFamily="34" charset="-120"/>
              </a:rPr>
              <a:t>Contrastare lo stigma significa migliorare la qualità della cura e la qualità della vita dei pazienti. È necessario promuovere un approccio più umano, empatico e scientificamente corretto a tutti i livelli del sistema sanitario e sociale.</a:t>
            </a:r>
            <a:endParaRPr lang="en-US" sz="1300" dirty="0"/>
          </a:p>
        </p:txBody>
      </p:sp>
      <p:sp>
        <p:nvSpPr>
          <p:cNvPr id="4" name="Shape 2"/>
          <p:cNvSpPr/>
          <p:nvPr/>
        </p:nvSpPr>
        <p:spPr>
          <a:xfrm>
            <a:off x="661475" y="2486521"/>
            <a:ext cx="5351725" cy="1217513"/>
          </a:xfrm>
          <a:prstGeom prst="roundRect">
            <a:avLst>
              <a:gd name="adj" fmla="val 2038"/>
            </a:avLst>
          </a:prstGeom>
          <a:solidFill>
            <a:srgbClr val="F3EEE3"/>
          </a:solidFill>
          <a:ln/>
        </p:spPr>
      </p:sp>
      <p:sp>
        <p:nvSpPr>
          <p:cNvPr id="5" name="Text 3"/>
          <p:cNvSpPr/>
          <p:nvPr/>
        </p:nvSpPr>
        <p:spPr>
          <a:xfrm>
            <a:off x="826769" y="2651820"/>
            <a:ext cx="5021137" cy="258465"/>
          </a:xfrm>
          <a:prstGeom prst="rect">
            <a:avLst/>
          </a:prstGeom>
          <a:noFill/>
          <a:ln/>
        </p:spPr>
        <p:txBody>
          <a:bodyPr wrap="none" lIns="0" tIns="0" rIns="0" bIns="0" rtlCol="0" anchor="t"/>
          <a:lstStyle/>
          <a:p>
            <a:pPr marL="0" indent="0" algn="l">
              <a:lnSpc>
                <a:spcPct val="104000"/>
              </a:lnSpc>
              <a:buNone/>
            </a:pPr>
            <a:r>
              <a:rPr lang="en-US" sz="1600" dirty="0">
                <a:solidFill>
                  <a:srgbClr val="000000"/>
                </a:solidFill>
                <a:latin typeface="Twemoji Mozilla" pitchFamily="34" charset="0"/>
                <a:ea typeface="Twemoji Mozilla" pitchFamily="34" charset="-122"/>
                <a:cs typeface="Twemoji Mozilla" pitchFamily="34" charset="-120"/>
              </a:rPr>
              <a:t>🎓</a:t>
            </a:r>
            <a:r>
              <a:rPr lang="en-US" sz="1600" dirty="0">
                <a:solidFill>
                  <a:srgbClr val="2B4150"/>
                </a:solidFill>
                <a:latin typeface="MuseoModerno Medium" pitchFamily="34" charset="0"/>
                <a:ea typeface="MuseoModerno Medium" pitchFamily="34" charset="-122"/>
                <a:cs typeface="MuseoModerno Medium" pitchFamily="34" charset="-120"/>
              </a:rPr>
              <a:t> Formazione</a:t>
            </a:r>
            <a:endParaRPr lang="en-US" sz="1600" dirty="0"/>
          </a:p>
        </p:txBody>
      </p:sp>
      <p:sp>
        <p:nvSpPr>
          <p:cNvPr id="6" name="Text 4"/>
          <p:cNvSpPr/>
          <p:nvPr/>
        </p:nvSpPr>
        <p:spPr>
          <a:xfrm>
            <a:off x="826769" y="3009503"/>
            <a:ext cx="5021137" cy="529233"/>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2B4150"/>
                </a:solidFill>
                <a:latin typeface="Source Sans 3" pitchFamily="34" charset="0"/>
                <a:ea typeface="Source Sans 3" pitchFamily="34" charset="-122"/>
                <a:cs typeface="Source Sans 3" pitchFamily="34" charset="-120"/>
              </a:rPr>
              <a:t>Programmi di aggiornamento per operatori sanitari su approcci non stigmatizzanti e comunicazione empatica con il paziente</a:t>
            </a:r>
            <a:endParaRPr lang="en-US" sz="1300" dirty="0"/>
          </a:p>
        </p:txBody>
      </p:sp>
      <p:sp>
        <p:nvSpPr>
          <p:cNvPr id="7" name="Shape 5"/>
          <p:cNvSpPr/>
          <p:nvPr/>
        </p:nvSpPr>
        <p:spPr>
          <a:xfrm>
            <a:off x="6178495" y="2486521"/>
            <a:ext cx="5351725" cy="1217513"/>
          </a:xfrm>
          <a:prstGeom prst="roundRect">
            <a:avLst>
              <a:gd name="adj" fmla="val 2038"/>
            </a:avLst>
          </a:prstGeom>
          <a:solidFill>
            <a:srgbClr val="F3EEE3"/>
          </a:solidFill>
          <a:ln/>
        </p:spPr>
      </p:sp>
      <p:sp>
        <p:nvSpPr>
          <p:cNvPr id="8" name="Text 6"/>
          <p:cNvSpPr/>
          <p:nvPr/>
        </p:nvSpPr>
        <p:spPr>
          <a:xfrm>
            <a:off x="6343789" y="2651820"/>
            <a:ext cx="5021137" cy="258465"/>
          </a:xfrm>
          <a:prstGeom prst="rect">
            <a:avLst/>
          </a:prstGeom>
          <a:noFill/>
          <a:ln/>
        </p:spPr>
        <p:txBody>
          <a:bodyPr wrap="none" lIns="0" tIns="0" rIns="0" bIns="0" rtlCol="0" anchor="t"/>
          <a:lstStyle/>
          <a:p>
            <a:pPr marL="0" indent="0" algn="l">
              <a:lnSpc>
                <a:spcPct val="104000"/>
              </a:lnSpc>
              <a:buNone/>
            </a:pPr>
            <a:r>
              <a:rPr lang="en-US" sz="1600" dirty="0">
                <a:solidFill>
                  <a:srgbClr val="000000"/>
                </a:solidFill>
                <a:latin typeface="Twemoji Mozilla" pitchFamily="34" charset="0"/>
                <a:ea typeface="Twemoji Mozilla" pitchFamily="34" charset="-122"/>
                <a:cs typeface="Twemoji Mozilla" pitchFamily="34" charset="-120"/>
              </a:rPr>
              <a:t>🗣️</a:t>
            </a:r>
            <a:r>
              <a:rPr lang="en-US" sz="1600" dirty="0">
                <a:solidFill>
                  <a:srgbClr val="2B4150"/>
                </a:solidFill>
                <a:latin typeface="MuseoModerno Medium" pitchFamily="34" charset="0"/>
                <a:ea typeface="MuseoModerno Medium" pitchFamily="34" charset="-122"/>
                <a:cs typeface="MuseoModerno Medium" pitchFamily="34" charset="-120"/>
              </a:rPr>
              <a:t> Linguaggio</a:t>
            </a:r>
            <a:endParaRPr lang="en-US" sz="1600" dirty="0"/>
          </a:p>
        </p:txBody>
      </p:sp>
      <p:sp>
        <p:nvSpPr>
          <p:cNvPr id="9" name="Text 7"/>
          <p:cNvSpPr/>
          <p:nvPr/>
        </p:nvSpPr>
        <p:spPr>
          <a:xfrm>
            <a:off x="6343789" y="3009503"/>
            <a:ext cx="5021137" cy="529233"/>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2B4150"/>
                </a:solidFill>
                <a:latin typeface="Source Sans 3" pitchFamily="34" charset="0"/>
                <a:ea typeface="Source Sans 3" pitchFamily="34" charset="-122"/>
                <a:cs typeface="Source Sans 3" pitchFamily="34" charset="-120"/>
              </a:rPr>
              <a:t>Adottare un linguaggio non colpevolizzante, centrato sulla persona e coerente con le evidenze scientifiche più recenti</a:t>
            </a:r>
            <a:endParaRPr lang="en-US" sz="1300" dirty="0"/>
          </a:p>
        </p:txBody>
      </p:sp>
      <p:sp>
        <p:nvSpPr>
          <p:cNvPr id="10" name="Shape 8"/>
          <p:cNvSpPr/>
          <p:nvPr/>
        </p:nvSpPr>
        <p:spPr>
          <a:xfrm>
            <a:off x="661475" y="3869333"/>
            <a:ext cx="5351725" cy="1217513"/>
          </a:xfrm>
          <a:prstGeom prst="roundRect">
            <a:avLst>
              <a:gd name="adj" fmla="val 2038"/>
            </a:avLst>
          </a:prstGeom>
          <a:solidFill>
            <a:srgbClr val="F3EEE3"/>
          </a:solidFill>
          <a:ln/>
        </p:spPr>
      </p:sp>
      <p:sp>
        <p:nvSpPr>
          <p:cNvPr id="11" name="Text 9"/>
          <p:cNvSpPr/>
          <p:nvPr/>
        </p:nvSpPr>
        <p:spPr>
          <a:xfrm>
            <a:off x="826769" y="4034631"/>
            <a:ext cx="5021137" cy="258465"/>
          </a:xfrm>
          <a:prstGeom prst="rect">
            <a:avLst/>
          </a:prstGeom>
          <a:noFill/>
          <a:ln/>
        </p:spPr>
        <p:txBody>
          <a:bodyPr wrap="none" lIns="0" tIns="0" rIns="0" bIns="0" rtlCol="0" anchor="t"/>
          <a:lstStyle/>
          <a:p>
            <a:pPr marL="0" indent="0" algn="l">
              <a:lnSpc>
                <a:spcPct val="104000"/>
              </a:lnSpc>
              <a:buNone/>
            </a:pPr>
            <a:r>
              <a:rPr lang="en-US" sz="1600" dirty="0">
                <a:solidFill>
                  <a:srgbClr val="000000"/>
                </a:solidFill>
                <a:latin typeface="Twemoji Mozilla" pitchFamily="34" charset="0"/>
                <a:ea typeface="Twemoji Mozilla" pitchFamily="34" charset="-122"/>
                <a:cs typeface="Twemoji Mozilla" pitchFamily="34" charset="-120"/>
              </a:rPr>
              <a:t>🤝</a:t>
            </a:r>
            <a:r>
              <a:rPr lang="en-US" sz="1600" dirty="0">
                <a:solidFill>
                  <a:srgbClr val="2B4150"/>
                </a:solidFill>
                <a:latin typeface="MuseoModerno Medium" pitchFamily="34" charset="0"/>
                <a:ea typeface="MuseoModerno Medium" pitchFamily="34" charset="-122"/>
                <a:cs typeface="MuseoModerno Medium" pitchFamily="34" charset="-120"/>
              </a:rPr>
              <a:t>  </a:t>
            </a:r>
            <a:r>
              <a:rPr lang="en-US" sz="1600" dirty="0" smtClean="0">
                <a:solidFill>
                  <a:srgbClr val="2B4150"/>
                </a:solidFill>
                <a:latin typeface="MuseoModerno Medium" pitchFamily="34" charset="0"/>
                <a:ea typeface="MuseoModerno Medium" pitchFamily="34" charset="-122"/>
                <a:cs typeface="MuseoModerno Medium" pitchFamily="34" charset="-120"/>
              </a:rPr>
              <a:t>  </a:t>
            </a:r>
            <a:r>
              <a:rPr lang="en-US" sz="1600" dirty="0" err="1" smtClean="0">
                <a:solidFill>
                  <a:srgbClr val="2B4150"/>
                </a:solidFill>
                <a:latin typeface="MuseoModerno Medium" pitchFamily="34" charset="0"/>
                <a:ea typeface="MuseoModerno Medium" pitchFamily="34" charset="-122"/>
                <a:cs typeface="MuseoModerno Medium" pitchFamily="34" charset="-120"/>
              </a:rPr>
              <a:t>Approccio</a:t>
            </a:r>
            <a:endParaRPr lang="en-US" sz="1600" dirty="0"/>
          </a:p>
        </p:txBody>
      </p:sp>
      <p:sp>
        <p:nvSpPr>
          <p:cNvPr id="12" name="Text 10"/>
          <p:cNvSpPr/>
          <p:nvPr/>
        </p:nvSpPr>
        <p:spPr>
          <a:xfrm>
            <a:off x="826769" y="4392315"/>
            <a:ext cx="5021137" cy="529233"/>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2B4150"/>
                </a:solidFill>
                <a:latin typeface="Source Sans 3" pitchFamily="34" charset="0"/>
                <a:ea typeface="Source Sans 3" pitchFamily="34" charset="-122"/>
                <a:cs typeface="Source Sans 3" pitchFamily="34" charset="-120"/>
              </a:rPr>
              <a:t>Percorsi multidisciplinari ed empatici che integrino supporto psicologico, nutrizionale e medico in modo coordinato</a:t>
            </a:r>
            <a:endParaRPr lang="en-US" sz="1300" dirty="0"/>
          </a:p>
        </p:txBody>
      </p:sp>
      <p:sp>
        <p:nvSpPr>
          <p:cNvPr id="13" name="Shape 11"/>
          <p:cNvSpPr/>
          <p:nvPr/>
        </p:nvSpPr>
        <p:spPr>
          <a:xfrm>
            <a:off x="6178495" y="3869333"/>
            <a:ext cx="5351725" cy="1217513"/>
          </a:xfrm>
          <a:prstGeom prst="roundRect">
            <a:avLst>
              <a:gd name="adj" fmla="val 2038"/>
            </a:avLst>
          </a:prstGeom>
          <a:solidFill>
            <a:srgbClr val="F3EEE3"/>
          </a:solidFill>
          <a:ln/>
        </p:spPr>
      </p:sp>
      <p:sp>
        <p:nvSpPr>
          <p:cNvPr id="14" name="Text 12"/>
          <p:cNvSpPr/>
          <p:nvPr/>
        </p:nvSpPr>
        <p:spPr>
          <a:xfrm>
            <a:off x="6343789" y="4034631"/>
            <a:ext cx="5021137" cy="258465"/>
          </a:xfrm>
          <a:prstGeom prst="rect">
            <a:avLst/>
          </a:prstGeom>
          <a:noFill/>
          <a:ln/>
        </p:spPr>
        <p:txBody>
          <a:bodyPr wrap="none" lIns="0" tIns="0" rIns="0" bIns="0" rtlCol="0" anchor="t"/>
          <a:lstStyle/>
          <a:p>
            <a:pPr marL="0" indent="0" algn="l">
              <a:lnSpc>
                <a:spcPct val="104000"/>
              </a:lnSpc>
              <a:buNone/>
            </a:pPr>
            <a:r>
              <a:rPr lang="en-US" sz="1600" dirty="0">
                <a:solidFill>
                  <a:srgbClr val="000000"/>
                </a:solidFill>
                <a:latin typeface="Twemoji Mozilla" pitchFamily="34" charset="0"/>
                <a:ea typeface="Twemoji Mozilla" pitchFamily="34" charset="-122"/>
                <a:cs typeface="Twemoji Mozilla" pitchFamily="34" charset="-120"/>
              </a:rPr>
              <a:t>📢</a:t>
            </a:r>
            <a:r>
              <a:rPr lang="en-US" sz="1600" dirty="0">
                <a:solidFill>
                  <a:srgbClr val="2B4150"/>
                </a:solidFill>
                <a:latin typeface="MuseoModerno Medium" pitchFamily="34" charset="0"/>
                <a:ea typeface="MuseoModerno Medium" pitchFamily="34" charset="-122"/>
                <a:cs typeface="MuseoModerno Medium" pitchFamily="34" charset="-120"/>
              </a:rPr>
              <a:t> Sensibilizzazione</a:t>
            </a:r>
            <a:endParaRPr lang="en-US" sz="1600" dirty="0"/>
          </a:p>
        </p:txBody>
      </p:sp>
      <p:sp>
        <p:nvSpPr>
          <p:cNvPr id="15" name="Text 13"/>
          <p:cNvSpPr/>
          <p:nvPr/>
        </p:nvSpPr>
        <p:spPr>
          <a:xfrm>
            <a:off x="6343789" y="4392315"/>
            <a:ext cx="5021137" cy="529233"/>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2B4150"/>
                </a:solidFill>
                <a:latin typeface="Source Sans 3" pitchFamily="34" charset="0"/>
                <a:ea typeface="Source Sans 3" pitchFamily="34" charset="-122"/>
                <a:cs typeface="Source Sans 3" pitchFamily="34" charset="-120"/>
              </a:rPr>
              <a:t>Campagne culturali per ridurre lo stigma sociale e promuovere una rappresentazione più rispettosa e inclusiva dell'obesità</a:t>
            </a:r>
            <a:endParaRPr lang="en-US" sz="1300" dirty="0"/>
          </a:p>
        </p:txBody>
      </p:sp>
      <p:sp>
        <p:nvSpPr>
          <p:cNvPr id="16" name="Shape 14"/>
          <p:cNvSpPr/>
          <p:nvPr/>
        </p:nvSpPr>
        <p:spPr>
          <a:xfrm>
            <a:off x="661475" y="5272881"/>
            <a:ext cx="10868745" cy="661293"/>
          </a:xfrm>
          <a:prstGeom prst="roundRect">
            <a:avLst>
              <a:gd name="adj" fmla="val 3752"/>
            </a:avLst>
          </a:prstGeom>
          <a:solidFill>
            <a:srgbClr val="DBE8F0"/>
          </a:solidFill>
          <a:ln/>
        </p:spPr>
      </p:sp>
      <p:pic>
        <p:nvPicPr>
          <p:cNvPr id="17" name="Image 0" descr="preencoded.png"/>
          <p:cNvPicPr>
            <a:picLocks noChangeAspect="1"/>
          </p:cNvPicPr>
          <p:nvPr/>
        </p:nvPicPr>
        <p:blipFill>
          <a:blip r:embed="rId3"/>
          <a:stretch>
            <a:fillRect/>
          </a:stretch>
        </p:blipFill>
        <p:spPr>
          <a:xfrm>
            <a:off x="826769" y="5512594"/>
            <a:ext cx="206667" cy="165298"/>
          </a:xfrm>
          <a:prstGeom prst="rect">
            <a:avLst/>
          </a:prstGeom>
        </p:spPr>
      </p:pic>
      <p:sp>
        <p:nvSpPr>
          <p:cNvPr id="18" name="Text 15"/>
          <p:cNvSpPr/>
          <p:nvPr/>
        </p:nvSpPr>
        <p:spPr>
          <a:xfrm>
            <a:off x="1198731" y="5479455"/>
            <a:ext cx="10775780" cy="264616"/>
          </a:xfrm>
          <a:prstGeom prst="rect">
            <a:avLst/>
          </a:prstGeom>
          <a:noFill/>
          <a:ln/>
        </p:spPr>
        <p:txBody>
          <a:bodyPr wrap="none" lIns="0" tIns="0" rIns="0" bIns="0" rtlCol="0" anchor="t"/>
          <a:lstStyle/>
          <a:p>
            <a:pPr marL="0" indent="0" algn="l">
              <a:lnSpc>
                <a:spcPct val="133000"/>
              </a:lnSpc>
              <a:buNone/>
            </a:pPr>
            <a:r>
              <a:rPr lang="en-US" sz="1300" dirty="0">
                <a:solidFill>
                  <a:srgbClr val="000000"/>
                </a:solidFill>
                <a:latin typeface="Source Sans 3" pitchFamily="34" charset="0"/>
                <a:ea typeface="Source Sans 3" pitchFamily="34" charset="-122"/>
                <a:cs typeface="Source Sans 3" pitchFamily="34" charset="-120"/>
              </a:rPr>
              <a:t>"Le persone con obesità hanno bisogno di cura, non di giudizio."</a:t>
            </a:r>
            <a:endParaRPr lang="en-US" sz="13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619809" y="0"/>
            <a:ext cx="4571886" cy="6858000"/>
          </a:xfrm>
          <a:prstGeom prst="rect">
            <a:avLst/>
          </a:prstGeom>
        </p:spPr>
      </p:pic>
      <p:sp>
        <p:nvSpPr>
          <p:cNvPr id="3" name="Text 0"/>
          <p:cNvSpPr/>
          <p:nvPr/>
        </p:nvSpPr>
        <p:spPr>
          <a:xfrm>
            <a:off x="661475" y="1177330"/>
            <a:ext cx="6296860" cy="516731"/>
          </a:xfrm>
          <a:prstGeom prst="rect">
            <a:avLst/>
          </a:prstGeom>
          <a:noFill/>
          <a:ln/>
        </p:spPr>
        <p:txBody>
          <a:bodyPr wrap="none" lIns="0" tIns="0" rIns="0" bIns="0" rtlCol="0" anchor="t"/>
          <a:lstStyle/>
          <a:p>
            <a:pPr marL="0" indent="0" algn="l">
              <a:lnSpc>
                <a:spcPct val="104000"/>
              </a:lnSpc>
              <a:buNone/>
            </a:pPr>
            <a:r>
              <a:rPr lang="en-US" sz="3250" dirty="0" smtClean="0">
                <a:solidFill>
                  <a:srgbClr val="124E73"/>
                </a:solidFill>
                <a:latin typeface="MuseoModerno Medium" pitchFamily="34" charset="0"/>
                <a:ea typeface="MuseoModerno Medium" pitchFamily="34" charset="-122"/>
                <a:cs typeface="MuseoModerno Medium" pitchFamily="34" charset="-120"/>
              </a:rPr>
              <a:t>        Grazie </a:t>
            </a:r>
            <a:r>
              <a:rPr lang="en-US" sz="3250" dirty="0">
                <a:solidFill>
                  <a:srgbClr val="124E73"/>
                </a:solidFill>
                <a:latin typeface="MuseoModerno Medium" pitchFamily="34" charset="0"/>
                <a:ea typeface="MuseoModerno Medium" pitchFamily="34" charset="-122"/>
                <a:cs typeface="MuseoModerno Medium" pitchFamily="34" charset="-120"/>
              </a:rPr>
              <a:t>per l'Attenzione</a:t>
            </a:r>
            <a:endParaRPr lang="en-US" sz="3250" dirty="0"/>
          </a:p>
        </p:txBody>
      </p:sp>
      <p:sp>
        <p:nvSpPr>
          <p:cNvPr id="4" name="Text 1"/>
          <p:cNvSpPr/>
          <p:nvPr/>
        </p:nvSpPr>
        <p:spPr>
          <a:xfrm>
            <a:off x="661475" y="1942108"/>
            <a:ext cx="6296860" cy="1244501"/>
          </a:xfrm>
          <a:prstGeom prst="rect">
            <a:avLst/>
          </a:prstGeom>
          <a:noFill/>
          <a:ln/>
        </p:spPr>
        <p:txBody>
          <a:bodyPr wrap="square" lIns="0" tIns="0" rIns="0" bIns="0" rtlCol="0" anchor="t">
            <a:normAutofit/>
          </a:bodyPr>
          <a:lstStyle/>
          <a:p>
            <a:pPr marL="0" indent="0" algn="ctr">
              <a:lnSpc>
                <a:spcPct val="133000"/>
              </a:lnSpc>
              <a:spcAft>
                <a:spcPts val="1450"/>
              </a:spcAft>
              <a:buNone/>
            </a:pPr>
            <a:r>
              <a:rPr lang="en-US" sz="1300" dirty="0">
                <a:solidFill>
                  <a:srgbClr val="2B4150"/>
                </a:solidFill>
                <a:latin typeface="Source Sans 3" pitchFamily="34" charset="0"/>
                <a:ea typeface="Source Sans 3" pitchFamily="34" charset="-122"/>
                <a:cs typeface="Source Sans 3" pitchFamily="34" charset="-120"/>
              </a:rPr>
              <a:t>Lo stigma non è un destino: è una costruzione sociale. E come tale, possiamo — e dobbiamo — imparare a </a:t>
            </a:r>
            <a:r>
              <a:rPr lang="en-US" sz="1300" dirty="0" err="1">
                <a:solidFill>
                  <a:srgbClr val="2B4150"/>
                </a:solidFill>
                <a:latin typeface="Source Sans 3" pitchFamily="34" charset="0"/>
                <a:ea typeface="Source Sans 3" pitchFamily="34" charset="-122"/>
                <a:cs typeface="Source Sans 3" pitchFamily="34" charset="-120"/>
              </a:rPr>
              <a:t>smantellarlo</a:t>
            </a:r>
            <a:r>
              <a:rPr lang="en-US" sz="1300" dirty="0" smtClean="0">
                <a:solidFill>
                  <a:srgbClr val="2B4150"/>
                </a:solidFill>
                <a:latin typeface="Source Sans 3" pitchFamily="34" charset="0"/>
                <a:ea typeface="Source Sans 3" pitchFamily="34" charset="-122"/>
                <a:cs typeface="Source Sans 3" pitchFamily="34" charset="-120"/>
              </a:rPr>
              <a:t>.</a:t>
            </a:r>
            <a:endParaRPr lang="en-US" sz="1300" dirty="0"/>
          </a:p>
        </p:txBody>
      </p:sp>
      <p:sp>
        <p:nvSpPr>
          <p:cNvPr id="6" name="Text 3"/>
          <p:cNvSpPr/>
          <p:nvPr/>
        </p:nvSpPr>
        <p:spPr>
          <a:xfrm>
            <a:off x="477628" y="3556991"/>
            <a:ext cx="1620003" cy="258465"/>
          </a:xfrm>
          <a:prstGeom prst="rect">
            <a:avLst/>
          </a:prstGeom>
          <a:noFill/>
          <a:ln/>
        </p:spPr>
        <p:txBody>
          <a:bodyPr wrap="none" lIns="0" tIns="0" rIns="0" bIns="0" rtlCol="0" anchor="t"/>
          <a:lstStyle/>
          <a:p>
            <a:pPr marL="0" indent="0" algn="l">
              <a:lnSpc>
                <a:spcPct val="104000"/>
              </a:lnSpc>
              <a:buNone/>
            </a:pPr>
            <a:endParaRPr lang="en-US" sz="1600" dirty="0"/>
          </a:p>
        </p:txBody>
      </p:sp>
      <p:sp>
        <p:nvSpPr>
          <p:cNvPr id="7" name="Text 4"/>
          <p:cNvSpPr/>
          <p:nvPr/>
        </p:nvSpPr>
        <p:spPr>
          <a:xfrm>
            <a:off x="845819" y="3914676"/>
            <a:ext cx="1620003" cy="793849"/>
          </a:xfrm>
          <a:prstGeom prst="rect">
            <a:avLst/>
          </a:prstGeom>
          <a:noFill/>
          <a:ln/>
        </p:spPr>
        <p:txBody>
          <a:bodyPr wrap="square" lIns="0" tIns="0" rIns="0" bIns="0" rtlCol="0" anchor="t">
            <a:normAutofit/>
          </a:bodyPr>
          <a:lstStyle/>
          <a:p>
            <a:pPr marL="0" indent="0" algn="l">
              <a:lnSpc>
                <a:spcPct val="133000"/>
              </a:lnSpc>
              <a:buNone/>
            </a:pPr>
            <a:endParaRPr lang="en-US" sz="1300" dirty="0"/>
          </a:p>
        </p:txBody>
      </p:sp>
      <p:sp>
        <p:nvSpPr>
          <p:cNvPr id="9" name="Text 6"/>
          <p:cNvSpPr/>
          <p:nvPr/>
        </p:nvSpPr>
        <p:spPr>
          <a:xfrm>
            <a:off x="2999804" y="3556992"/>
            <a:ext cx="1620102" cy="516930"/>
          </a:xfrm>
          <a:prstGeom prst="rect">
            <a:avLst/>
          </a:prstGeom>
          <a:noFill/>
          <a:ln/>
        </p:spPr>
        <p:txBody>
          <a:bodyPr wrap="square" lIns="0" tIns="0" rIns="0" bIns="0" rtlCol="0" anchor="t">
            <a:normAutofit/>
          </a:bodyPr>
          <a:lstStyle/>
          <a:p>
            <a:pPr marL="0" indent="0" algn="l">
              <a:lnSpc>
                <a:spcPct val="104000"/>
              </a:lnSpc>
              <a:buNone/>
            </a:pPr>
            <a:endParaRPr lang="en-US" sz="1600" dirty="0"/>
          </a:p>
        </p:txBody>
      </p:sp>
      <p:sp>
        <p:nvSpPr>
          <p:cNvPr id="10" name="Text 7"/>
          <p:cNvSpPr/>
          <p:nvPr/>
        </p:nvSpPr>
        <p:spPr>
          <a:xfrm>
            <a:off x="2999804" y="4173141"/>
            <a:ext cx="1620102" cy="1323082"/>
          </a:xfrm>
          <a:prstGeom prst="rect">
            <a:avLst/>
          </a:prstGeom>
          <a:noFill/>
          <a:ln/>
        </p:spPr>
        <p:txBody>
          <a:bodyPr wrap="square" lIns="0" tIns="0" rIns="0" bIns="0" rtlCol="0" anchor="t">
            <a:normAutofit/>
          </a:bodyPr>
          <a:lstStyle/>
          <a:p>
            <a:pPr marL="0" indent="0" algn="l">
              <a:lnSpc>
                <a:spcPct val="133000"/>
              </a:lnSpc>
              <a:buNone/>
            </a:pPr>
            <a:endParaRPr lang="en-US" sz="1300" dirty="0"/>
          </a:p>
        </p:txBody>
      </p:sp>
      <p:sp>
        <p:nvSpPr>
          <p:cNvPr id="12" name="Text 9"/>
          <p:cNvSpPr/>
          <p:nvPr/>
        </p:nvSpPr>
        <p:spPr>
          <a:xfrm>
            <a:off x="5153888" y="3556992"/>
            <a:ext cx="1620102" cy="258465"/>
          </a:xfrm>
          <a:prstGeom prst="rect">
            <a:avLst/>
          </a:prstGeom>
          <a:noFill/>
          <a:ln/>
        </p:spPr>
        <p:txBody>
          <a:bodyPr wrap="none" lIns="0" tIns="0" rIns="0" bIns="0" rtlCol="0" anchor="t"/>
          <a:lstStyle/>
          <a:p>
            <a:pPr marL="0" indent="0" algn="l">
              <a:lnSpc>
                <a:spcPct val="104000"/>
              </a:lnSpc>
              <a:buNone/>
            </a:pPr>
            <a:endParaRPr lang="en-US" sz="1600" dirty="0"/>
          </a:p>
        </p:txBody>
      </p:sp>
      <p:sp>
        <p:nvSpPr>
          <p:cNvPr id="13" name="Text 10"/>
          <p:cNvSpPr/>
          <p:nvPr/>
        </p:nvSpPr>
        <p:spPr>
          <a:xfrm>
            <a:off x="5153888" y="3914676"/>
            <a:ext cx="1620102" cy="1058466"/>
          </a:xfrm>
          <a:prstGeom prst="rect">
            <a:avLst/>
          </a:prstGeom>
          <a:noFill/>
          <a:ln/>
        </p:spPr>
        <p:txBody>
          <a:bodyPr wrap="square" lIns="0" tIns="0" rIns="0" bIns="0" rtlCol="0" anchor="t">
            <a:normAutofit/>
          </a:bodyPr>
          <a:lstStyle/>
          <a:p>
            <a:pPr marL="0" indent="0" algn="l">
              <a:lnSpc>
                <a:spcPct val="133000"/>
              </a:lnSpc>
              <a:buNone/>
            </a:pPr>
            <a:endParaRPr lang="en-US" sz="13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104</TotalTime>
  <Words>1017</Words>
  <Application>Microsoft Office PowerPoint</Application>
  <PresentationFormat>Widescreen</PresentationFormat>
  <Paragraphs>138</Paragraphs>
  <Slides>13</Slides>
  <Notes>12</Notes>
  <HiddenSlides>0</HiddenSlides>
  <MMClips>1</MMClips>
  <ScaleCrop>false</ScaleCrop>
  <HeadingPairs>
    <vt:vector size="6" baseType="variant">
      <vt:variant>
        <vt:lpstr>Caratteri utilizzati</vt:lpstr>
      </vt:variant>
      <vt:variant>
        <vt:i4>7</vt:i4>
      </vt:variant>
      <vt:variant>
        <vt:lpstr>Tema</vt:lpstr>
      </vt:variant>
      <vt:variant>
        <vt:i4>1</vt:i4>
      </vt:variant>
      <vt:variant>
        <vt:lpstr>Titoli diapositive</vt:lpstr>
      </vt:variant>
      <vt:variant>
        <vt:i4>13</vt:i4>
      </vt:variant>
    </vt:vector>
  </HeadingPairs>
  <TitlesOfParts>
    <vt:vector size="21" baseType="lpstr">
      <vt:lpstr>Times New Roman</vt:lpstr>
      <vt:lpstr>Twemoji Mozilla</vt:lpstr>
      <vt:lpstr>Source Sans 3 Bold</vt:lpstr>
      <vt:lpstr>Arial</vt:lpstr>
      <vt:lpstr>Source Sans 3</vt:lpstr>
      <vt:lpstr>Calibri</vt:lpstr>
      <vt:lpstr>MuseoModerno Medium</vt:lpstr>
      <vt:lpstr>Office Theme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subject/>
  <dc:creator>utente</dc:creator>
  <cp:lastModifiedBy>Account Microsoft</cp:lastModifiedBy>
  <cp:revision>21</cp:revision>
  <dcterms:created xsi:type="dcterms:W3CDTF">2026-08-31T07:43:50Z</dcterms:created>
  <dcterms:modified xsi:type="dcterms:W3CDTF">2026-09-14T06:40:03Z</dcterms:modified>
</cp:coreProperties>
</file>